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Default Extension="gif" ContentType="image/gif"/>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39.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37.xml" ContentType="application/vnd.openxmlformats-officedocument.presentationml.notesSlide+xml"/>
  <Override PartName="/ppt/notesSlides/notesSlide32.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5.xml" ContentType="application/vnd.openxmlformats-officedocument.presentationml.notesSlide+xml"/>
  <Override PartName="/ppt/notesSlides/notesSlide31.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38.xml" ContentType="application/vnd.openxmlformats-officedocument.presentationml.notesSlide+xml"/>
  <Override PartName="/ppt/notesSlides/notesSlide28.xml" ContentType="application/vnd.openxmlformats-officedocument.presentationml.notesSlide+xml"/>
  <Override PartName="/ppt/notesSlides/notesSlide40.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notesSlides/notesSlide36.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37.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3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31.xml" ContentType="application/vnd.openxmlformats-officedocument.presentationml.slide+xml"/>
  <Override PartName="/ppt/slides/slide40.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slides/slide38.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3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7620000" cx="10160000"/>
  <p:notesSz cy="10160000" cx="7620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34.xml" Type="http://schemas.openxmlformats.org/officeDocument/2006/relationships/slide" Id="rId39"/><Relationship Target="slides/slide33.xml" Type="http://schemas.openxmlformats.org/officeDocument/2006/relationships/slide" Id="rId38"/><Relationship Target="slides/slide32.xml" Type="http://schemas.openxmlformats.org/officeDocument/2006/relationships/slide" Id="rId37"/><Relationship Target="slides/slide14.xml" Type="http://schemas.openxmlformats.org/officeDocument/2006/relationships/slide" Id="rId19"/><Relationship Target="slides/slide31.xml" Type="http://schemas.openxmlformats.org/officeDocument/2006/relationships/slide" Id="rId36"/><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25.xml" Type="http://schemas.openxmlformats.org/officeDocument/2006/relationships/slide" Id="rId30"/><Relationship Target="slides/slide7.xml" Type="http://schemas.openxmlformats.org/officeDocument/2006/relationships/slide" Id="rId12"/><Relationship Target="slides/slide26.xml" Type="http://schemas.openxmlformats.org/officeDocument/2006/relationships/slide" Id="rId31"/><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9.xml" Type="http://schemas.openxmlformats.org/officeDocument/2006/relationships/slide" Id="rId34"/><Relationship Target="slides/slide30.xml" Type="http://schemas.openxmlformats.org/officeDocument/2006/relationships/slide" Id="rId35"/><Relationship Target="slides/slide27.xml" Type="http://schemas.openxmlformats.org/officeDocument/2006/relationships/slide" Id="rId32"/><Relationship Target="slides/slide28.xml" Type="http://schemas.openxmlformats.org/officeDocument/2006/relationships/slide" Id="rId33"/><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slides/slide35.xml" Type="http://schemas.openxmlformats.org/officeDocument/2006/relationships/slide" Id="rId40"/><Relationship Target="theme/theme3.xml" Type="http://schemas.openxmlformats.org/officeDocument/2006/relationships/theme" Id="rId1"/><Relationship Target="slides/slide17.xml" Type="http://schemas.openxmlformats.org/officeDocument/2006/relationships/slide" Id="rId22"/><Relationship Target="slides/slide36.xml" Type="http://schemas.openxmlformats.org/officeDocument/2006/relationships/slide" Id="rId41"/><Relationship Target="slideMasters/slideMaster1.xml" Type="http://schemas.openxmlformats.org/officeDocument/2006/relationships/slideMaster" Id="rId4"/><Relationship Target="slides/slide18.xml" Type="http://schemas.openxmlformats.org/officeDocument/2006/relationships/slide" Id="rId23"/><Relationship Target="slides/slide37.xml" Type="http://schemas.openxmlformats.org/officeDocument/2006/relationships/slide" Id="rId42"/><Relationship Target="tableStyles.xml" Type="http://schemas.openxmlformats.org/officeDocument/2006/relationships/tableStyles" Id="rId3"/><Relationship Target="slides/slide19.xml" Type="http://schemas.openxmlformats.org/officeDocument/2006/relationships/slide" Id="rId24"/><Relationship Target="slides/slide38.xml" Type="http://schemas.openxmlformats.org/officeDocument/2006/relationships/slide" Id="rId43"/><Relationship Target="slides/slide39.xml" Type="http://schemas.openxmlformats.org/officeDocument/2006/relationships/slide" Id="rId44"/><Relationship Target="slides/slide40.xml" Type="http://schemas.openxmlformats.org/officeDocument/2006/relationships/slide" Id="rId45"/><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826000" x="762000"/>
            <a:ext cy="4572000" cx="6096000"/>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 name="Shape 23"/>
        <p:cNvGrpSpPr/>
        <p:nvPr/>
      </p:nvGrpSpPr>
      <p:grpSpPr>
        <a:xfrm>
          <a:off y="0" x="0"/>
          <a:ext cy="0" cx="0"/>
          <a:chOff y="0" x="0"/>
          <a:chExt cy="0" cx="0"/>
        </a:xfrm>
      </p:grpSpPr>
      <p:sp>
        <p:nvSpPr>
          <p:cNvPr id="24" name="Shape 2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5" name="Shape 2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5" name="Shape 85"/>
        <p:cNvGrpSpPr/>
        <p:nvPr/>
      </p:nvGrpSpPr>
      <p:grpSpPr>
        <a:xfrm>
          <a:off y="0" x="0"/>
          <a:ext cy="0" cx="0"/>
          <a:chOff y="0" x="0"/>
          <a:chExt cy="0" cx="0"/>
        </a:xfrm>
      </p:grpSpPr>
      <p:sp>
        <p:nvSpPr>
          <p:cNvPr id="86" name="Shape 8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87" name="Shape 8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9" name="Shape 99"/>
        <p:cNvGrpSpPr/>
        <p:nvPr/>
      </p:nvGrpSpPr>
      <p:grpSpPr>
        <a:xfrm>
          <a:off y="0" x="0"/>
          <a:ext cy="0" cx="0"/>
          <a:chOff y="0" x="0"/>
          <a:chExt cy="0" cx="0"/>
        </a:xfrm>
      </p:grpSpPr>
      <p:sp>
        <p:nvSpPr>
          <p:cNvPr id="100" name="Shape 10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01" name="Shape 10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6" name="Shape 106"/>
        <p:cNvGrpSpPr/>
        <p:nvPr/>
      </p:nvGrpSpPr>
      <p:grpSpPr>
        <a:xfrm>
          <a:off y="0" x="0"/>
          <a:ext cy="0" cx="0"/>
          <a:chOff y="0" x="0"/>
          <a:chExt cy="0" cx="0"/>
        </a:xfrm>
      </p:grpSpPr>
      <p:sp>
        <p:nvSpPr>
          <p:cNvPr id="107" name="Shape 10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08" name="Shape 10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2" name="Shape 112"/>
        <p:cNvGrpSpPr/>
        <p:nvPr/>
      </p:nvGrpSpPr>
      <p:grpSpPr>
        <a:xfrm>
          <a:off y="0" x="0"/>
          <a:ext cy="0" cx="0"/>
          <a:chOff y="0" x="0"/>
          <a:chExt cy="0" cx="0"/>
        </a:xfrm>
      </p:grpSpPr>
      <p:sp>
        <p:nvSpPr>
          <p:cNvPr id="113" name="Shape 11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14" name="Shape 11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1" name="Shape 121"/>
        <p:cNvGrpSpPr/>
        <p:nvPr/>
      </p:nvGrpSpPr>
      <p:grpSpPr>
        <a:xfrm>
          <a:off y="0" x="0"/>
          <a:ext cy="0" cx="0"/>
          <a:chOff y="0" x="0"/>
          <a:chExt cy="0" cx="0"/>
        </a:xfrm>
      </p:grpSpPr>
      <p:sp>
        <p:nvSpPr>
          <p:cNvPr id="122" name="Shape 12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23" name="Shape 12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8" name="Shape 128"/>
        <p:cNvGrpSpPr/>
        <p:nvPr/>
      </p:nvGrpSpPr>
      <p:grpSpPr>
        <a:xfrm>
          <a:off y="0" x="0"/>
          <a:ext cy="0" cx="0"/>
          <a:chOff y="0" x="0"/>
          <a:chExt cy="0" cx="0"/>
        </a:xfrm>
      </p:grpSpPr>
      <p:sp>
        <p:nvSpPr>
          <p:cNvPr id="129" name="Shape 12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30" name="Shape 13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5" name="Shape 135"/>
        <p:cNvGrpSpPr/>
        <p:nvPr/>
      </p:nvGrpSpPr>
      <p:grpSpPr>
        <a:xfrm>
          <a:off y="0" x="0"/>
          <a:ext cy="0" cx="0"/>
          <a:chOff y="0" x="0"/>
          <a:chExt cy="0" cx="0"/>
        </a:xfrm>
      </p:grpSpPr>
      <p:sp>
        <p:nvSpPr>
          <p:cNvPr id="136" name="Shape 13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37" name="Shape 13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2" name="Shape 142"/>
        <p:cNvGrpSpPr/>
        <p:nvPr/>
      </p:nvGrpSpPr>
      <p:grpSpPr>
        <a:xfrm>
          <a:off y="0" x="0"/>
          <a:ext cy="0" cx="0"/>
          <a:chOff y="0" x="0"/>
          <a:chExt cy="0" cx="0"/>
        </a:xfrm>
      </p:grpSpPr>
      <p:sp>
        <p:nvSpPr>
          <p:cNvPr id="143" name="Shape 14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44" name="Shape 14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8" name="Shape 148"/>
        <p:cNvGrpSpPr/>
        <p:nvPr/>
      </p:nvGrpSpPr>
      <p:grpSpPr>
        <a:xfrm>
          <a:off y="0" x="0"/>
          <a:ext cy="0" cx="0"/>
          <a:chOff y="0" x="0"/>
          <a:chExt cy="0" cx="0"/>
        </a:xfrm>
      </p:grpSpPr>
      <p:sp>
        <p:nvSpPr>
          <p:cNvPr id="149" name="Shape 14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50" name="Shape 15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4" name="Shape 154"/>
        <p:cNvGrpSpPr/>
        <p:nvPr/>
      </p:nvGrpSpPr>
      <p:grpSpPr>
        <a:xfrm>
          <a:off y="0" x="0"/>
          <a:ext cy="0" cx="0"/>
          <a:chOff y="0" x="0"/>
          <a:chExt cy="0" cx="0"/>
        </a:xfrm>
      </p:grpSpPr>
      <p:sp>
        <p:nvSpPr>
          <p:cNvPr id="155" name="Shape 15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56" name="Shape 15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 name="Shape 30"/>
        <p:cNvGrpSpPr/>
        <p:nvPr/>
      </p:nvGrpSpPr>
      <p:grpSpPr>
        <a:xfrm>
          <a:off y="0" x="0"/>
          <a:ext cy="0" cx="0"/>
          <a:chOff y="0" x="0"/>
          <a:chExt cy="0" cx="0"/>
        </a:xfrm>
      </p:grpSpPr>
      <p:sp>
        <p:nvSpPr>
          <p:cNvPr id="31" name="Shape 3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2" name="Shape 3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0" name="Shape 160"/>
        <p:cNvGrpSpPr/>
        <p:nvPr/>
      </p:nvGrpSpPr>
      <p:grpSpPr>
        <a:xfrm>
          <a:off y="0" x="0"/>
          <a:ext cy="0" cx="0"/>
          <a:chOff y="0" x="0"/>
          <a:chExt cy="0" cx="0"/>
        </a:xfrm>
      </p:grpSpPr>
      <p:sp>
        <p:nvSpPr>
          <p:cNvPr id="161" name="Shape 16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62" name="Shape 16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6" name="Shape 166"/>
        <p:cNvGrpSpPr/>
        <p:nvPr/>
      </p:nvGrpSpPr>
      <p:grpSpPr>
        <a:xfrm>
          <a:off y="0" x="0"/>
          <a:ext cy="0" cx="0"/>
          <a:chOff y="0" x="0"/>
          <a:chExt cy="0" cx="0"/>
        </a:xfrm>
      </p:grpSpPr>
      <p:sp>
        <p:nvSpPr>
          <p:cNvPr id="167" name="Shape 16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68" name="Shape 16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2" name="Shape 172"/>
        <p:cNvGrpSpPr/>
        <p:nvPr/>
      </p:nvGrpSpPr>
      <p:grpSpPr>
        <a:xfrm>
          <a:off y="0" x="0"/>
          <a:ext cy="0" cx="0"/>
          <a:chOff y="0" x="0"/>
          <a:chExt cy="0" cx="0"/>
        </a:xfrm>
      </p:grpSpPr>
      <p:sp>
        <p:nvSpPr>
          <p:cNvPr id="173" name="Shape 17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74" name="Shape 17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8" name="Shape 178"/>
        <p:cNvGrpSpPr/>
        <p:nvPr/>
      </p:nvGrpSpPr>
      <p:grpSpPr>
        <a:xfrm>
          <a:off y="0" x="0"/>
          <a:ext cy="0" cx="0"/>
          <a:chOff y="0" x="0"/>
          <a:chExt cy="0" cx="0"/>
        </a:xfrm>
      </p:grpSpPr>
      <p:sp>
        <p:nvSpPr>
          <p:cNvPr id="179" name="Shape 17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80" name="Shape 18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3" name="Shape 183"/>
        <p:cNvGrpSpPr/>
        <p:nvPr/>
      </p:nvGrpSpPr>
      <p:grpSpPr>
        <a:xfrm>
          <a:off y="0" x="0"/>
          <a:ext cy="0" cx="0"/>
          <a:chOff y="0" x="0"/>
          <a:chExt cy="0" cx="0"/>
        </a:xfrm>
      </p:grpSpPr>
      <p:sp>
        <p:nvSpPr>
          <p:cNvPr id="184" name="Shape 18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85" name="Shape 18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0" name="Shape 190"/>
        <p:cNvGrpSpPr/>
        <p:nvPr/>
      </p:nvGrpSpPr>
      <p:grpSpPr>
        <a:xfrm>
          <a:off y="0" x="0"/>
          <a:ext cy="0" cx="0"/>
          <a:chOff y="0" x="0"/>
          <a:chExt cy="0" cx="0"/>
        </a:xfrm>
      </p:grpSpPr>
      <p:sp>
        <p:nvSpPr>
          <p:cNvPr id="191" name="Shape 19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92" name="Shape 19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8" name="Shape 198"/>
        <p:cNvGrpSpPr/>
        <p:nvPr/>
      </p:nvGrpSpPr>
      <p:grpSpPr>
        <a:xfrm>
          <a:off y="0" x="0"/>
          <a:ext cy="0" cx="0"/>
          <a:chOff y="0" x="0"/>
          <a:chExt cy="0" cx="0"/>
        </a:xfrm>
      </p:grpSpPr>
      <p:sp>
        <p:nvSpPr>
          <p:cNvPr id="199" name="Shape 19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00" name="Shape 20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0" name="Shape 210"/>
        <p:cNvGrpSpPr/>
        <p:nvPr/>
      </p:nvGrpSpPr>
      <p:grpSpPr>
        <a:xfrm>
          <a:off y="0" x="0"/>
          <a:ext cy="0" cx="0"/>
          <a:chOff y="0" x="0"/>
          <a:chExt cy="0" cx="0"/>
        </a:xfrm>
      </p:grpSpPr>
      <p:sp>
        <p:nvSpPr>
          <p:cNvPr id="211" name="Shape 21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12" name="Shape 21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0" name="Shape 220"/>
        <p:cNvGrpSpPr/>
        <p:nvPr/>
      </p:nvGrpSpPr>
      <p:grpSpPr>
        <a:xfrm>
          <a:off y="0" x="0"/>
          <a:ext cy="0" cx="0"/>
          <a:chOff y="0" x="0"/>
          <a:chExt cy="0" cx="0"/>
        </a:xfrm>
      </p:grpSpPr>
      <p:sp>
        <p:nvSpPr>
          <p:cNvPr id="221" name="Shape 22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22" name="Shape 22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8" name="Shape 228"/>
        <p:cNvGrpSpPr/>
        <p:nvPr/>
      </p:nvGrpSpPr>
      <p:grpSpPr>
        <a:xfrm>
          <a:off y="0" x="0"/>
          <a:ext cy="0" cx="0"/>
          <a:chOff y="0" x="0"/>
          <a:chExt cy="0" cx="0"/>
        </a:xfrm>
      </p:grpSpPr>
      <p:sp>
        <p:nvSpPr>
          <p:cNvPr id="229" name="Shape 22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30" name="Shape 23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 name="Shape 37"/>
        <p:cNvGrpSpPr/>
        <p:nvPr/>
      </p:nvGrpSpPr>
      <p:grpSpPr>
        <a:xfrm>
          <a:off y="0" x="0"/>
          <a:ext cy="0" cx="0"/>
          <a:chOff y="0" x="0"/>
          <a:chExt cy="0" cx="0"/>
        </a:xfrm>
      </p:grpSpPr>
      <p:sp>
        <p:nvSpPr>
          <p:cNvPr id="38" name="Shape 3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9" name="Shape 3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4" name="Shape 234"/>
        <p:cNvGrpSpPr/>
        <p:nvPr/>
      </p:nvGrpSpPr>
      <p:grpSpPr>
        <a:xfrm>
          <a:off y="0" x="0"/>
          <a:ext cy="0" cx="0"/>
          <a:chOff y="0" x="0"/>
          <a:chExt cy="0" cx="0"/>
        </a:xfrm>
      </p:grpSpPr>
      <p:sp>
        <p:nvSpPr>
          <p:cNvPr id="235" name="Shape 23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36" name="Shape 23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9" name="Shape 239"/>
        <p:cNvGrpSpPr/>
        <p:nvPr/>
      </p:nvGrpSpPr>
      <p:grpSpPr>
        <a:xfrm>
          <a:off y="0" x="0"/>
          <a:ext cy="0" cx="0"/>
          <a:chOff y="0" x="0"/>
          <a:chExt cy="0" cx="0"/>
        </a:xfrm>
      </p:grpSpPr>
      <p:sp>
        <p:nvSpPr>
          <p:cNvPr id="240" name="Shape 24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41" name="Shape 24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6" name="Shape 246"/>
        <p:cNvGrpSpPr/>
        <p:nvPr/>
      </p:nvGrpSpPr>
      <p:grpSpPr>
        <a:xfrm>
          <a:off y="0" x="0"/>
          <a:ext cy="0" cx="0"/>
          <a:chOff y="0" x="0"/>
          <a:chExt cy="0" cx="0"/>
        </a:xfrm>
      </p:grpSpPr>
      <p:sp>
        <p:nvSpPr>
          <p:cNvPr id="247" name="Shape 24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48" name="Shape 24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2" name="Shape 252"/>
        <p:cNvGrpSpPr/>
        <p:nvPr/>
      </p:nvGrpSpPr>
      <p:grpSpPr>
        <a:xfrm>
          <a:off y="0" x="0"/>
          <a:ext cy="0" cx="0"/>
          <a:chOff y="0" x="0"/>
          <a:chExt cy="0" cx="0"/>
        </a:xfrm>
      </p:grpSpPr>
      <p:sp>
        <p:nvSpPr>
          <p:cNvPr id="253" name="Shape 25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54" name="Shape 25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8" name="Shape 258"/>
        <p:cNvGrpSpPr/>
        <p:nvPr/>
      </p:nvGrpSpPr>
      <p:grpSpPr>
        <a:xfrm>
          <a:off y="0" x="0"/>
          <a:ext cy="0" cx="0"/>
          <a:chOff y="0" x="0"/>
          <a:chExt cy="0" cx="0"/>
        </a:xfrm>
      </p:grpSpPr>
      <p:sp>
        <p:nvSpPr>
          <p:cNvPr id="259" name="Shape 25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60" name="Shape 26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4" name="Shape 264"/>
        <p:cNvGrpSpPr/>
        <p:nvPr/>
      </p:nvGrpSpPr>
      <p:grpSpPr>
        <a:xfrm>
          <a:off y="0" x="0"/>
          <a:ext cy="0" cx="0"/>
          <a:chOff y="0" x="0"/>
          <a:chExt cy="0" cx="0"/>
        </a:xfrm>
      </p:grpSpPr>
      <p:sp>
        <p:nvSpPr>
          <p:cNvPr id="265" name="Shape 26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66" name="Shape 26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1" name="Shape 271"/>
        <p:cNvGrpSpPr/>
        <p:nvPr/>
      </p:nvGrpSpPr>
      <p:grpSpPr>
        <a:xfrm>
          <a:off y="0" x="0"/>
          <a:ext cy="0" cx="0"/>
          <a:chOff y="0" x="0"/>
          <a:chExt cy="0" cx="0"/>
        </a:xfrm>
      </p:grpSpPr>
      <p:sp>
        <p:nvSpPr>
          <p:cNvPr id="272" name="Shape 27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73" name="Shape 27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8" name="Shape 278"/>
        <p:cNvGrpSpPr/>
        <p:nvPr/>
      </p:nvGrpSpPr>
      <p:grpSpPr>
        <a:xfrm>
          <a:off y="0" x="0"/>
          <a:ext cy="0" cx="0"/>
          <a:chOff y="0" x="0"/>
          <a:chExt cy="0" cx="0"/>
        </a:xfrm>
      </p:grpSpPr>
      <p:sp>
        <p:nvSpPr>
          <p:cNvPr id="279" name="Shape 27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80" name="Shape 28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6" name="Shape 286"/>
        <p:cNvGrpSpPr/>
        <p:nvPr/>
      </p:nvGrpSpPr>
      <p:grpSpPr>
        <a:xfrm>
          <a:off y="0" x="0"/>
          <a:ext cy="0" cx="0"/>
          <a:chOff y="0" x="0"/>
          <a:chExt cy="0" cx="0"/>
        </a:xfrm>
      </p:grpSpPr>
      <p:sp>
        <p:nvSpPr>
          <p:cNvPr id="287" name="Shape 28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88" name="Shape 28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3" name="Shape 293"/>
        <p:cNvGrpSpPr/>
        <p:nvPr/>
      </p:nvGrpSpPr>
      <p:grpSpPr>
        <a:xfrm>
          <a:off y="0" x="0"/>
          <a:ext cy="0" cx="0"/>
          <a:chOff y="0" x="0"/>
          <a:chExt cy="0" cx="0"/>
        </a:xfrm>
      </p:grpSpPr>
      <p:sp>
        <p:nvSpPr>
          <p:cNvPr id="294" name="Shape 29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95" name="Shape 29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 name="Shape 43"/>
        <p:cNvGrpSpPr/>
        <p:nvPr/>
      </p:nvGrpSpPr>
      <p:grpSpPr>
        <a:xfrm>
          <a:off y="0" x="0"/>
          <a:ext cy="0" cx="0"/>
          <a:chOff y="0" x="0"/>
          <a:chExt cy="0" cx="0"/>
        </a:xfrm>
      </p:grpSpPr>
      <p:sp>
        <p:nvSpPr>
          <p:cNvPr id="44" name="Shape 4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5" name="Shape 4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9" name="Shape 299"/>
        <p:cNvGrpSpPr/>
        <p:nvPr/>
      </p:nvGrpSpPr>
      <p:grpSpPr>
        <a:xfrm>
          <a:off y="0" x="0"/>
          <a:ext cy="0" cx="0"/>
          <a:chOff y="0" x="0"/>
          <a:chExt cy="0" cx="0"/>
        </a:xfrm>
      </p:grpSpPr>
      <p:sp>
        <p:nvSpPr>
          <p:cNvPr id="300" name="Shape 30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01" name="Shape 30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9" name="Shape 49"/>
        <p:cNvGrpSpPr/>
        <p:nvPr/>
      </p:nvGrpSpPr>
      <p:grpSpPr>
        <a:xfrm>
          <a:off y="0" x="0"/>
          <a:ext cy="0" cx="0"/>
          <a:chOff y="0" x="0"/>
          <a:chExt cy="0" cx="0"/>
        </a:xfrm>
      </p:grpSpPr>
      <p:sp>
        <p:nvSpPr>
          <p:cNvPr id="50" name="Shape 5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51" name="Shape 5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5" name="Shape 55"/>
        <p:cNvGrpSpPr/>
        <p:nvPr/>
      </p:nvGrpSpPr>
      <p:grpSpPr>
        <a:xfrm>
          <a:off y="0" x="0"/>
          <a:ext cy="0" cx="0"/>
          <a:chOff y="0" x="0"/>
          <a:chExt cy="0" cx="0"/>
        </a:xfrm>
      </p:grpSpPr>
      <p:sp>
        <p:nvSpPr>
          <p:cNvPr id="56" name="Shape 5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57" name="Shape 5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3" name="Shape 63"/>
        <p:cNvGrpSpPr/>
        <p:nvPr/>
      </p:nvGrpSpPr>
      <p:grpSpPr>
        <a:xfrm>
          <a:off y="0" x="0"/>
          <a:ext cy="0" cx="0"/>
          <a:chOff y="0" x="0"/>
          <a:chExt cy="0" cx="0"/>
        </a:xfrm>
      </p:grpSpPr>
      <p:sp>
        <p:nvSpPr>
          <p:cNvPr id="64" name="Shape 6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65" name="Shape 6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1" name="Shape 71"/>
        <p:cNvGrpSpPr/>
        <p:nvPr/>
      </p:nvGrpSpPr>
      <p:grpSpPr>
        <a:xfrm>
          <a:off y="0" x="0"/>
          <a:ext cy="0" cx="0"/>
          <a:chOff y="0" x="0"/>
          <a:chExt cy="0" cx="0"/>
        </a:xfrm>
      </p:grpSpPr>
      <p:sp>
        <p:nvSpPr>
          <p:cNvPr id="72" name="Shape 7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73" name="Shape 7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7" name="Shape 77"/>
        <p:cNvGrpSpPr/>
        <p:nvPr/>
      </p:nvGrpSpPr>
      <p:grpSpPr>
        <a:xfrm>
          <a:off y="0" x="0"/>
          <a:ext cy="0" cx="0"/>
          <a:chOff y="0" x="0"/>
          <a:chExt cy="0" cx="0"/>
        </a:xfrm>
      </p:grpSpPr>
      <p:sp>
        <p:nvSpPr>
          <p:cNvPr id="78" name="Shape 7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79" name="Shape 7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id="5" name="Shape 5"/>
        <p:cNvGrpSpPr/>
        <p:nvPr/>
      </p:nvGrpSpPr>
      <p:grpSpPr>
        <a:xfrm>
          <a:off y="0" x="0"/>
          <a:ext cy="0" cx="0"/>
          <a:chOff y="0" x="0"/>
          <a:chExt cy="0" cx="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id="6" name="Shape 6"/>
        <p:cNvGrpSpPr/>
        <p:nvPr/>
      </p:nvGrpSpPr>
      <p:grpSpPr>
        <a:xfrm>
          <a:off y="0" x="0"/>
          <a:ext cy="0" cx="0"/>
          <a:chOff y="0" x="0"/>
          <a:chExt cy="0" cx="0"/>
        </a:xfrm>
      </p:grpSpPr>
      <p:sp>
        <p:nvSpPr>
          <p:cNvPr id="7" name="Shape 7"/>
          <p:cNvSpPr txBox="1"/>
          <p:nvPr>
            <p:ph type="ctrTitle"/>
          </p:nvPr>
        </p:nvSpPr>
        <p:spPr>
          <a:xfrm>
            <a:off y="3048000" x="914400"/>
            <a:ext cy="1219199" cx="8331200"/>
          </a:xfrm>
          <a:prstGeom prst="rect">
            <a:avLst/>
          </a:prstGeom>
        </p:spPr>
        <p:txBody>
          <a:bodyPr bIns="91425" rIns="91425" lIns="91425" tIns="91425" anchor="t" anchorCtr="0"/>
          <a:lstStyle>
            <a:lvl1pPr algn="ctr">
              <a:buSzPct val="100000"/>
              <a:defRPr sz="4800"/>
            </a:lvl1pPr>
            <a:lvl2pPr algn="ctr">
              <a:buSzPct val="100000"/>
              <a:defRPr sz="4800"/>
            </a:lvl2pPr>
            <a:lvl3pPr algn="ctr">
              <a:buSzPct val="100000"/>
              <a:defRPr sz="4800"/>
            </a:lvl3pPr>
            <a:lvl4pPr algn="ctr">
              <a:buSzPct val="100000"/>
              <a:defRPr sz="4800"/>
            </a:lvl4pPr>
            <a:lvl5pPr algn="ctr">
              <a:buSzPct val="100000"/>
              <a:defRPr sz="4800"/>
            </a:lvl5pPr>
            <a:lvl6pPr algn="ctr">
              <a:buSzPct val="100000"/>
              <a:defRPr sz="4800"/>
            </a:lvl6pPr>
            <a:lvl7pPr algn="ctr">
              <a:buSzPct val="100000"/>
              <a:defRPr sz="4800"/>
            </a:lvl7pPr>
            <a:lvl8pPr algn="ctr">
              <a:buSzPct val="100000"/>
              <a:defRPr sz="4800"/>
            </a:lvl8pPr>
            <a:lvl9pPr algn="ctr">
              <a:buSzPct val="100000"/>
              <a:defRPr sz="4800"/>
            </a:lvl9pPr>
          </a:lstStyle>
          <a:p/>
        </p:txBody>
      </p:sp>
      <p:sp>
        <p:nvSpPr>
          <p:cNvPr id="8" name="Shape 8"/>
          <p:cNvSpPr txBox="1"/>
          <p:nvPr>
            <p:ph idx="1" type="subTitle"/>
          </p:nvPr>
        </p:nvSpPr>
        <p:spPr>
          <a:xfrm>
            <a:off y="4572000" x="1828800"/>
            <a:ext cy="914400" cx="6502399"/>
          </a:xfrm>
          <a:prstGeom prst="rect">
            <a:avLst/>
          </a:prstGeom>
        </p:spPr>
        <p:txBody>
          <a:bodyPr bIns="91425" rIns="91425" lIns="91425" t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id="9" name="Shape 9"/>
        <p:cNvGrpSpPr/>
        <p:nvPr/>
      </p:nvGrpSpPr>
      <p:grpSpPr>
        <a:xfrm>
          <a:off y="0" x="0"/>
          <a:ext cy="0" cx="0"/>
          <a:chOff y="0" x="0"/>
          <a:chExt cy="0" cx="0"/>
        </a:xfrm>
      </p:grpSpPr>
      <p:sp>
        <p:nvSpPr>
          <p:cNvPr id="10" name="Shape 10"/>
          <p:cNvSpPr txBox="1"/>
          <p:nvPr>
            <p:ph type="title"/>
          </p:nvPr>
        </p:nvSpPr>
        <p:spPr>
          <a:xfrm>
            <a:off y="304800" x="304800"/>
            <a:ext cy="914400" cx="9550400"/>
          </a:xfrm>
          <a:prstGeom prst="rect">
            <a:avLst/>
          </a:prstGeom>
        </p:spPr>
        <p:txBody>
          <a:bodyPr bIns="91425" rIns="91425" lIns="91425" t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p:txBody>
      </p:sp>
      <p:sp>
        <p:nvSpPr>
          <p:cNvPr id="11" name="Shape 11"/>
          <p:cNvSpPr txBox="1"/>
          <p:nvPr>
            <p:ph idx="1" type="body"/>
          </p:nvPr>
        </p:nvSpPr>
        <p:spPr>
          <a:xfrm>
            <a:off y="1828800" x="304800"/>
            <a:ext cy="5486399" cx="9550400"/>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id="12" name="Shape 12"/>
        <p:cNvGrpSpPr/>
        <p:nvPr/>
      </p:nvGrpSpPr>
      <p:grpSpPr>
        <a:xfrm>
          <a:off y="0" x="0"/>
          <a:ext cy="0" cx="0"/>
          <a:chOff y="0" x="0"/>
          <a:chExt cy="0" cx="0"/>
        </a:xfrm>
      </p:grpSpPr>
      <p:sp>
        <p:nvSpPr>
          <p:cNvPr id="13" name="Shape 13"/>
          <p:cNvSpPr txBox="1"/>
          <p:nvPr>
            <p:ph type="title"/>
          </p:nvPr>
        </p:nvSpPr>
        <p:spPr>
          <a:xfrm>
            <a:off y="304800" x="304800"/>
            <a:ext cy="914400" cx="9550400"/>
          </a:xfrm>
          <a:prstGeom prst="rect">
            <a:avLst/>
          </a:prstGeom>
        </p:spPr>
        <p:txBody>
          <a:bodyPr bIns="91425" rIns="91425" lIns="91425" t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p:txBody>
      </p:sp>
      <p:sp>
        <p:nvSpPr>
          <p:cNvPr id="14" name="Shape 14"/>
          <p:cNvSpPr txBox="1"/>
          <p:nvPr>
            <p:ph idx="1" type="body"/>
          </p:nvPr>
        </p:nvSpPr>
        <p:spPr>
          <a:xfrm>
            <a:off y="1828800" x="304800"/>
            <a:ext cy="5486399" cx="4470399"/>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
        <p:nvSpPr>
          <p:cNvPr id="15" name="Shape 15"/>
          <p:cNvSpPr txBox="1"/>
          <p:nvPr>
            <p:ph idx="2" type="body"/>
          </p:nvPr>
        </p:nvSpPr>
        <p:spPr>
          <a:xfrm>
            <a:off y="1828800" x="5384800"/>
            <a:ext cy="5486399" cx="4470399"/>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id="16" name="Shape 16"/>
        <p:cNvGrpSpPr/>
        <p:nvPr/>
      </p:nvGrpSpPr>
      <p:grpSpPr>
        <a:xfrm>
          <a:off y="0" x="0"/>
          <a:ext cy="0" cx="0"/>
          <a:chOff y="0" x="0"/>
          <a:chExt cy="0" cx="0"/>
        </a:xfrm>
      </p:grpSpPr>
      <p:sp>
        <p:nvSpPr>
          <p:cNvPr id="17" name="Shape 17"/>
          <p:cNvSpPr txBox="1"/>
          <p:nvPr>
            <p:ph idx="1" type="body"/>
          </p:nvPr>
        </p:nvSpPr>
        <p:spPr>
          <a:xfrm>
            <a:off y="6705600" x="304800"/>
            <a:ext cy="609599" cx="9550400"/>
          </a:xfrm>
          <a:prstGeom prst="rect">
            <a:avLst/>
          </a:prstGeom>
        </p:spPr>
        <p:txBody>
          <a:bodyPr bIns="91425" rIns="91425" lIns="91425" t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theme/theme1.xml" Type="http://schemas.openxmlformats.org/officeDocument/2006/relationships/theme" Id="rId6"/><Relationship Target="../slideLayouts/slideLayout5.xml" Type="http://schemas.openxmlformats.org/officeDocument/2006/relationships/slideLayout" Id="rId5"/></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4" name="Shape 4"/>
        <p:cNvGrpSpPr/>
        <p:nvPr/>
      </p:nvGrpSpPr>
      <p:grpSpPr>
        <a:xfrm>
          <a:off y="0" x="0"/>
          <a:ext cy="0" cx="0"/>
          <a:chOff y="0" x="0"/>
          <a:chExt cy="0" cx="0"/>
        </a:xfrm>
      </p:grpSpPr>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1.jpg" Type="http://schemas.openxmlformats.org/officeDocument/2006/relationships/image" Id="rId4"/><Relationship Target="../media/image06.png" Type="http://schemas.openxmlformats.org/officeDocument/2006/relationships/image" Id="rId3"/><Relationship Target="../media/image07.png" Type="http://schemas.openxmlformats.org/officeDocument/2006/relationships/image" Id="rId5"/></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3.xml" Type="http://schemas.openxmlformats.org/officeDocument/2006/relationships/slideLayout" Id="rId1"/><Relationship Target="../media/image08.gif" Type="http://schemas.openxmlformats.org/officeDocument/2006/relationships/image" Id="rId4"/><Relationship Target="../media/image12.jp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3.xml" Type="http://schemas.openxmlformats.org/officeDocument/2006/relationships/slideLayout" Id="rId1"/><Relationship Target="../media/image13.gif" Type="http://schemas.openxmlformats.org/officeDocument/2006/relationships/image" Id="rId4"/><Relationship Target="../media/image09.gif" Type="http://schemas.openxmlformats.org/officeDocument/2006/relationships/image" Id="rId3"/><Relationship Target="../media/image10.jpg" Type="http://schemas.openxmlformats.org/officeDocument/2006/relationships/image" Id="rId5"/></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3.xml" Type="http://schemas.openxmlformats.org/officeDocument/2006/relationships/slideLayout" Id="rId1"/><Relationship Target="../media/image15.gif"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1.xml" Type="http://schemas.openxmlformats.org/officeDocument/2006/relationships/slideLayout" Id="rId1"/><Relationship Target="../media/image16.jp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1.xml" Type="http://schemas.openxmlformats.org/officeDocument/2006/relationships/slideLayout" Id="rId1"/><Relationship Target="../media/image14.jpg" Type="http://schemas.openxmlformats.org/officeDocument/2006/relationships/image" Id="rId4"/><Relationship Target="../media/image18.jpg" Type="http://schemas.openxmlformats.org/officeDocument/2006/relationships/image" Id="rId3"/><Relationship Target="../media/image17.jpg" Type="http://schemas.openxmlformats.org/officeDocument/2006/relationships/image" Id="rId5"/></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1.xml" Type="http://schemas.openxmlformats.org/officeDocument/2006/relationships/slideLayout" Id="rId1"/><Relationship Target="../media/image21.pn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1.xml" Type="http://schemas.openxmlformats.org/officeDocument/2006/relationships/slideLayout" Id="rId1"/><Relationship Target="../media/image24.pn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3.xml" Type="http://schemas.openxmlformats.org/officeDocument/2006/relationships/slideLayout" Id="rId1"/><Relationship Target="../media/image32.jp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1.xml" Type="http://schemas.openxmlformats.org/officeDocument/2006/relationships/slideLayout" Id="rId1"/><Relationship Target="../media/image26.gif"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1.xml" Type="http://schemas.openxmlformats.org/officeDocument/2006/relationships/slideLayout" Id="rId1"/><Relationship Target="../media/image22.jp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1.xml" Type="http://schemas.openxmlformats.org/officeDocument/2006/relationships/slideLayout" Id="rId1"/><Relationship Target="../media/image11.jp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1.xml" Type="http://schemas.openxmlformats.org/officeDocument/2006/relationships/slideLayout" Id="rId1"/><Relationship Target="../media/image31.jp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1.xml" Type="http://schemas.openxmlformats.org/officeDocument/2006/relationships/slideLayout" Id="rId1"/><Relationship Target="../media/image29.jp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1.xml" Type="http://schemas.openxmlformats.org/officeDocument/2006/relationships/slideLayout" Id="rId1"/><Relationship Target="../media/image28.jp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1.xml" Type="http://schemas.openxmlformats.org/officeDocument/2006/relationships/slideLayout" Id="rId1"/><Relationship Target="../media/image23.jp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1.xml" Type="http://schemas.openxmlformats.org/officeDocument/2006/relationships/slideLayout" Id="rId1"/><Relationship Target="http://youtube.com/v/kVMb4Js99tA" Type="http://schemas.openxmlformats.org/officeDocument/2006/relationships/hyperlink" TargetMode="External" Id="rId4"/><Relationship Target="../media/image25.jpg" Type="http://schemas.openxmlformats.org/officeDocument/2006/relationships/image" Id="rId5"/></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1.xml" Type="http://schemas.openxmlformats.org/officeDocument/2006/relationships/slideLayout" Id="rId1"/><Relationship Target="../media/image39.gif" Type="http://schemas.openxmlformats.org/officeDocument/2006/relationships/image" Id="rId4"/><Relationship Target="http://www.youtube.com/watch?v=eaf4j19_3Zg" Type="http://schemas.openxmlformats.org/officeDocument/2006/relationships/hyperlink" TargetMode="External"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1.xml" Type="http://schemas.openxmlformats.org/officeDocument/2006/relationships/slideLayout" Id="rId1"/><Relationship Target="../media/image43.png" Type="http://schemas.openxmlformats.org/officeDocument/2006/relationships/image"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3.xml" Type="http://schemas.openxmlformats.org/officeDocument/2006/relationships/slideLayout" Id="rId1"/></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1.xml" Type="http://schemas.openxmlformats.org/officeDocument/2006/relationships/slideLayout" Id="rId1"/><Relationship Target="../media/image38.gif" Type="http://schemas.openxmlformats.org/officeDocument/2006/relationships/image" Id="rId4"/><Relationship Target="../media/image54.gif" Type="http://schemas.openxmlformats.org/officeDocument/2006/relationships/image" Id="rId3"/></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3.xml" Type="http://schemas.openxmlformats.org/officeDocument/2006/relationships/slideLayout" Id="rId1"/><Relationship Target="../media/image41.gif" Type="http://schemas.openxmlformats.org/officeDocument/2006/relationships/image" Id="rId4"/><Relationship Target="../media/image27.png" Type="http://schemas.openxmlformats.org/officeDocument/2006/relationships/image" Id="rId3"/><Relationship Target="../media/image35.jpg" Type="http://schemas.openxmlformats.org/officeDocument/2006/relationships/image" Id="rId5"/></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1.xml" Type="http://schemas.openxmlformats.org/officeDocument/2006/relationships/slideLayout" Id="rId1"/><Relationship Target="http://www.answers.com/topic/greek-language" Type="http://schemas.openxmlformats.org/officeDocument/2006/relationships/hyperlink" TargetMode="External" Id="rId4"/><Relationship Target="../media/image36.png" Type="http://schemas.openxmlformats.org/officeDocument/2006/relationships/image" Id="rId3"/><Relationship Target="http://www.answers.com/topic/dye" Type="http://schemas.openxmlformats.org/officeDocument/2006/relationships/hyperlink" TargetMode="External" Id="rId5"/></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1.xml" Type="http://schemas.openxmlformats.org/officeDocument/2006/relationships/slideLayout" Id="rId1"/><Relationship Target="../media/image37.jpg" Type="http://schemas.openxmlformats.org/officeDocument/2006/relationships/image" Id="rId4"/><Relationship Target="../media/image30.png" Type="http://schemas.openxmlformats.org/officeDocument/2006/relationships/image" Id="rId3"/></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3.xml" Type="http://schemas.openxmlformats.org/officeDocument/2006/relationships/slideLayout" Id="rId1"/><Relationship Target="../media/image33.png" Type="http://schemas.openxmlformats.org/officeDocument/2006/relationships/image" Id="rId3"/></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1.xml" Type="http://schemas.openxmlformats.org/officeDocument/2006/relationships/slideLayout" Id="rId1"/><Relationship Target="../media/image40.jpg" Type="http://schemas.openxmlformats.org/officeDocument/2006/relationships/image" Id="rId4"/><Relationship Target="../media/image34.png" Type="http://schemas.openxmlformats.org/officeDocument/2006/relationships/image" Id="rId3"/></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1.xml" Type="http://schemas.openxmlformats.org/officeDocument/2006/relationships/slideLayout" Id="rId1"/><Relationship Target="http://www.johnkyrk.com/meiosis.html" Type="http://schemas.openxmlformats.org/officeDocument/2006/relationships/hyperlink" TargetMode="External" Id="rId4"/><Relationship Target="../media/image42.gif" Type="http://schemas.openxmlformats.org/officeDocument/2006/relationships/image" Id="rId3"/><Relationship Target="http://www.youtube.com/watch?v=eaf4j19_3Zg" Type="http://schemas.openxmlformats.org/officeDocument/2006/relationships/hyperlink" TargetMode="External" Id="rId6"/><Relationship Target="http://www.youtube.com/watch?v=D1_-mQS_FZ0" Type="http://schemas.openxmlformats.org/officeDocument/2006/relationships/hyperlink" TargetMode="External" Id="rId5"/></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1.xml" Type="http://schemas.openxmlformats.org/officeDocument/2006/relationships/slideLayout" Id="rId1"/><Relationship Target="../media/image47.png" Type="http://schemas.openxmlformats.org/officeDocument/2006/relationships/image" Id="rId3"/></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1.xml" Type="http://schemas.openxmlformats.org/officeDocument/2006/relationships/slideLayout" Id="rId1"/><Relationship Target="../media/image52.png" Type="http://schemas.openxmlformats.org/officeDocument/2006/relationships/image" Id="rId3"/></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1.xml" Type="http://schemas.openxmlformats.org/officeDocument/2006/relationships/slideLayout" Id="rId1"/><Relationship Target="../media/image49.jpg" Type="http://schemas.openxmlformats.org/officeDocument/2006/relationships/image" Id="rId3"/></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1.xml" Type="http://schemas.openxmlformats.org/officeDocument/2006/relationships/slideLayout" Id="rId1"/><Relationship Target="../media/image50.png" Type="http://schemas.openxmlformats.org/officeDocument/2006/relationships/image" Id="rId4"/><Relationship Target="../media/image51.png" Type="http://schemas.openxmlformats.org/officeDocument/2006/relationships/image" Id="rId3"/></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1.xml" Type="http://schemas.openxmlformats.org/officeDocument/2006/relationships/slideLayout" Id="rId1"/><Relationship Target="../media/image45.png" Type="http://schemas.openxmlformats.org/officeDocument/2006/relationships/image" Id="rId4"/><Relationship Target="../media/image46.jpg" Type="http://schemas.openxmlformats.org/officeDocument/2006/relationships/image" Id="rId3"/></Relationships>
</file>

<file path=ppt/slides/_rels/slide39.xml.rels><?xml version="1.0" encoding="UTF-8" standalone="yes"?><Relationships xmlns="http://schemas.openxmlformats.org/package/2006/relationships"><Relationship Target="../notesSlides/notesSlide39.xml" Type="http://schemas.openxmlformats.org/officeDocument/2006/relationships/notesSlide" Id="rId2"/><Relationship Target="../slideLayouts/slideLayout3.xml" Type="http://schemas.openxmlformats.org/officeDocument/2006/relationships/slideLayout" Id="rId1"/><Relationship Target="../media/image48.gif" Type="http://schemas.openxmlformats.org/officeDocument/2006/relationships/image" Id="rId4"/><Relationship Target="../media/image44.gif"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3.xml" Type="http://schemas.openxmlformats.org/officeDocument/2006/relationships/slideLayout" Id="rId1"/><Relationship Target="../media/image04.gif" Type="http://schemas.openxmlformats.org/officeDocument/2006/relationships/image" Id="rId3"/></Relationships>
</file>

<file path=ppt/slides/_rels/slide40.xml.rels><?xml version="1.0" encoding="UTF-8" standalone="yes"?><Relationships xmlns="http://schemas.openxmlformats.org/package/2006/relationships"><Relationship Target="../notesSlides/notesSlide40.xml" Type="http://schemas.openxmlformats.org/officeDocument/2006/relationships/notesSlide" Id="rId2"/><Relationship Target="../slideLayouts/slideLayout1.xml" Type="http://schemas.openxmlformats.org/officeDocument/2006/relationships/slideLayout" Id="rId1"/><Relationship Target="http://youtube.com/v/D1_-mQS_FZ0" Type="http://schemas.openxmlformats.org/officeDocument/2006/relationships/hyperlink" TargetMode="External" Id="rId4"/><Relationship Target="../media/image53.jpg" Type="http://schemas.openxmlformats.org/officeDocument/2006/relationships/image" Id="rId5"/></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3.xml" Type="http://schemas.openxmlformats.org/officeDocument/2006/relationships/slideLayout" Id="rId1"/><Relationship Target="../media/image05.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1.xml" Type="http://schemas.openxmlformats.org/officeDocument/2006/relationships/slideLayout" Id="rId1"/><Relationship Target="../media/image00.gif"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3.xml" Type="http://schemas.openxmlformats.org/officeDocument/2006/relationships/slideLayout" Id="rId1"/><Relationship Target="../media/image02.jpg" Type="http://schemas.openxmlformats.org/officeDocument/2006/relationships/image" Id="rId4"/><Relationship Target="../media/image03.gif"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3.xml" Type="http://schemas.openxmlformats.org/officeDocument/2006/relationships/slideLayout" Id="rId1"/><Relationship Target="../media/image20.gif"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1.xml" Type="http://schemas.openxmlformats.org/officeDocument/2006/relationships/slideLayout" Id="rId1"/><Relationship Target="../media/image19.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8" name="Shape 18"/>
        <p:cNvGrpSpPr/>
        <p:nvPr/>
      </p:nvGrpSpPr>
      <p:grpSpPr>
        <a:xfrm>
          <a:off y="0" x="0"/>
          <a:ext cy="0" cx="0"/>
          <a:chOff y="0" x="0"/>
          <a:chExt cy="0" cx="0"/>
        </a:xfrm>
      </p:grpSpPr>
      <p:sp>
        <p:nvSpPr>
          <p:cNvPr id="19" name="Shape 19"/>
          <p:cNvSpPr txBox="1"/>
          <p:nvPr/>
        </p:nvSpPr>
        <p:spPr>
          <a:xfrm>
            <a:off y="7394200" x="114650"/>
            <a:ext cy="245525" cx="10006874"/>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Copyright © The McGraw-Hill Companies, Inc. Permission required for reproduction or display.</a:t>
            </a:r>
          </a:p>
        </p:txBody>
      </p:sp>
      <p:sp>
        <p:nvSpPr>
          <p:cNvPr id="20" name="Shape 20"/>
          <p:cNvSpPr/>
          <p:nvPr/>
        </p:nvSpPr>
        <p:spPr>
          <a:xfrm>
            <a:off y="0" x="0"/>
            <a:ext cy="719649" cx="10160000"/>
          </a:xfrm>
          <a:prstGeom prst="rect">
            <a:avLst/>
          </a:prstGeom>
          <a:blipFill>
            <a:blip r:embed="rId4"/>
            <a:stretch>
              <a:fillRect/>
            </a:stretch>
          </a:blipFill>
        </p:spPr>
      </p:sp>
      <p:sp>
        <p:nvSpPr>
          <p:cNvPr id="21" name="Shape 21"/>
          <p:cNvSpPr txBox="1"/>
          <p:nvPr/>
        </p:nvSpPr>
        <p:spPr>
          <a:xfrm>
            <a:off y="2411400" x="353525"/>
            <a:ext cy="3310800" cx="3651224"/>
          </a:xfrm>
          <a:prstGeom prst="rect">
            <a:avLst/>
          </a:prstGeom>
        </p:spPr>
        <p:txBody>
          <a:bodyPr bIns="38100" rIns="38100" lIns="38100" tIns="38100" anchor="t" anchorCtr="0">
            <a:noAutofit/>
          </a:bodyPr>
          <a:lstStyle/>
          <a:p>
            <a:pPr algn="ctr" rtl="0" marR="0" indent="0" marL="0">
              <a:lnSpc>
                <a:spcPct val="120052"/>
              </a:lnSpc>
              <a:spcBef>
                <a:spcPts val="0"/>
              </a:spcBef>
              <a:spcAft>
                <a:spcPts val="0"/>
              </a:spcAft>
              <a:buNone/>
            </a:pPr>
            <a:r>
              <a:rPr b="1" sz="5333" lang="en-US">
                <a:solidFill>
                  <a:srgbClr val="FFFFFF"/>
                </a:solidFill>
                <a:latin typeface="Arial"/>
                <a:ea typeface="Arial"/>
                <a:cs typeface="Arial"/>
                <a:sym typeface="Arial"/>
              </a:rPr>
              <a:t>Chapter 10</a:t>
            </a:r>
          </a:p>
          <a:p>
            <a:pPr algn="ctr" rtl="0" marR="0" indent="0" marL="0">
              <a:lnSpc>
                <a:spcPct val="120052"/>
              </a:lnSpc>
              <a:spcBef>
                <a:spcPts val="0"/>
              </a:spcBef>
              <a:spcAft>
                <a:spcPts val="0"/>
              </a:spcAft>
              <a:buNone/>
            </a:pPr>
            <a:r>
              <a:rPr b="1" sz="5333" lang="en-US">
                <a:solidFill>
                  <a:srgbClr val="FFFFFF"/>
                </a:solidFill>
                <a:latin typeface="Arial"/>
                <a:ea typeface="Arial"/>
                <a:cs typeface="Arial"/>
                <a:sym typeface="Arial"/>
              </a:rPr>
              <a:t>MEIOSIS</a:t>
            </a:r>
          </a:p>
          <a:p>
            <a:r>
              <a:t/>
            </a:r>
          </a:p>
          <a:p>
            <a:r>
              <a:t/>
            </a:r>
          </a:p>
        </p:txBody>
      </p:sp>
      <p:sp>
        <p:nvSpPr>
          <p:cNvPr id="22" name="Shape 22"/>
          <p:cNvSpPr/>
          <p:nvPr/>
        </p:nvSpPr>
        <p:spPr>
          <a:xfrm>
            <a:off y="931325" x="4847150"/>
            <a:ext cy="6360574" cx="5122324"/>
          </a:xfrm>
          <a:prstGeom prst="rect">
            <a:avLst/>
          </a:prstGeom>
          <a:blipFill>
            <a:blip r:embed="rId5"/>
            <a:stretch>
              <a:fillRect/>
            </a:stretch>
          </a:blipFill>
        </p:spPr>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y="0" x="0"/>
          <a:ext cy="0" cx="0"/>
          <a:chOff y="0" x="0"/>
          <a:chExt cy="0" cx="0"/>
        </a:xfrm>
      </p:grpSpPr>
      <p:sp>
        <p:nvSpPr>
          <p:cNvPr id="81" name="Shape 81"/>
          <p:cNvSpPr txBox="1"/>
          <p:nvPr>
            <p:ph type="title"/>
          </p:nvPr>
        </p:nvSpPr>
        <p:spPr>
          <a:xfrm>
            <a:off y="304800" x="304800"/>
            <a:ext cy="990599" cx="9626599"/>
          </a:xfrm>
          <a:prstGeom prst="rect">
            <a:avLst/>
          </a:prstGeom>
        </p:spPr>
        <p:txBody>
          <a:bodyPr bIns="38100" rIns="38100" lIns="38100" tIns="38100" anchor="t" anchorCtr="0">
            <a:noAutofit/>
          </a:bodyPr>
          <a:lstStyle/>
          <a:p>
            <a:pPr rtl="0">
              <a:lnSpc>
                <a:spcPct val="100000"/>
              </a:lnSpc>
              <a:buNone/>
            </a:pPr>
            <a:r>
              <a:rPr sz="4266" lang="en-US">
                <a:solidFill>
                  <a:srgbClr val="000000"/>
                </a:solidFill>
                <a:latin typeface="Arial"/>
                <a:ea typeface="Arial"/>
                <a:cs typeface="Arial"/>
                <a:sym typeface="Arial"/>
              </a:rPr>
              <a:t>Sex Chromosomes</a:t>
            </a:r>
          </a:p>
        </p:txBody>
      </p:sp>
      <p:sp>
        <p:nvSpPr>
          <p:cNvPr id="82" name="Shape 82"/>
          <p:cNvSpPr txBox="1"/>
          <p:nvPr>
            <p:ph idx="1" type="body"/>
          </p:nvPr>
        </p:nvSpPr>
        <p:spPr>
          <a:xfrm>
            <a:off y="1323925" x="197650"/>
            <a:ext cy="3381650" cx="4018950"/>
          </a:xfrm>
          <a:prstGeom prst="rect">
            <a:avLst/>
          </a:prstGeom>
        </p:spPr>
        <p:txBody>
          <a:bodyPr bIns="38100" rIns="38100" lIns="38100" tIns="38100" anchor="t" anchorCtr="0">
            <a:noAutofit/>
          </a:bodyPr>
          <a:lstStyle/>
          <a:p>
            <a:pPr rtl="0">
              <a:lnSpc>
                <a:spcPct val="100000"/>
              </a:lnSpc>
              <a:buNone/>
            </a:pPr>
            <a:r>
              <a:rPr sz="2666" lang="en-US">
                <a:solidFill>
                  <a:srgbClr val="000000"/>
                </a:solidFill>
                <a:latin typeface="Arial"/>
                <a:ea typeface="Arial"/>
                <a:cs typeface="Arial"/>
                <a:sym typeface="Arial"/>
              </a:rPr>
              <a:t>The last set of chromosomes are the sex chromosomes.  In humans...</a:t>
            </a:r>
          </a:p>
          <a:p>
            <a:r>
              <a:t/>
            </a:r>
          </a:p>
          <a:p>
            <a:pPr rtl="0">
              <a:lnSpc>
                <a:spcPct val="100000"/>
              </a:lnSpc>
              <a:buNone/>
            </a:pPr>
            <a:r>
              <a:rPr sz="2666" lang="en-US">
                <a:solidFill>
                  <a:srgbClr val="000000"/>
                </a:solidFill>
                <a:latin typeface="Arial"/>
                <a:ea typeface="Arial"/>
                <a:cs typeface="Arial"/>
                <a:sym typeface="Arial"/>
              </a:rPr>
              <a:t>XX  = female</a:t>
            </a:r>
          </a:p>
          <a:p>
            <a:r>
              <a:t/>
            </a:r>
          </a:p>
          <a:p>
            <a:pPr rtl="0">
              <a:lnSpc>
                <a:spcPct val="100000"/>
              </a:lnSpc>
              <a:buNone/>
            </a:pPr>
            <a:r>
              <a:rPr sz="2666" lang="en-US">
                <a:solidFill>
                  <a:srgbClr val="000000"/>
                </a:solidFill>
                <a:latin typeface="Arial"/>
                <a:ea typeface="Arial"/>
                <a:cs typeface="Arial"/>
                <a:sym typeface="Arial"/>
              </a:rPr>
              <a:t>XY = male</a:t>
            </a:r>
          </a:p>
        </p:txBody>
      </p:sp>
      <p:sp>
        <p:nvSpPr>
          <p:cNvPr id="83" name="Shape 83"/>
          <p:cNvSpPr/>
          <p:nvPr/>
        </p:nvSpPr>
        <p:spPr>
          <a:xfrm>
            <a:off y="4876800" x="304800"/>
            <a:ext cy="2502825" cx="3617124"/>
          </a:xfrm>
          <a:prstGeom prst="rect">
            <a:avLst/>
          </a:prstGeom>
          <a:blipFill>
            <a:blip r:embed="rId3"/>
            <a:stretch>
              <a:fillRect/>
            </a:stretch>
          </a:blipFill>
        </p:spPr>
      </p:sp>
      <p:sp>
        <p:nvSpPr>
          <p:cNvPr id="84" name="Shape 84"/>
          <p:cNvSpPr/>
          <p:nvPr/>
        </p:nvSpPr>
        <p:spPr>
          <a:xfrm>
            <a:off y="1117600" x="4470400"/>
            <a:ext cy="4989949" cx="5555350"/>
          </a:xfrm>
          <a:prstGeom prst="rect">
            <a:avLst/>
          </a:prstGeom>
          <a:blipFill>
            <a:blip r:embed="rId4"/>
            <a:stretch>
              <a:fillRect/>
            </a:stretch>
          </a:blipFill>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y="0" x="0"/>
          <a:ext cy="0" cx="0"/>
          <a:chOff y="0" x="0"/>
          <a:chExt cy="0" cx="0"/>
        </a:xfrm>
      </p:grpSpPr>
      <p:sp>
        <p:nvSpPr>
          <p:cNvPr id="89" name="Shape 89"/>
          <p:cNvSpPr txBox="1"/>
          <p:nvPr>
            <p:ph type="title"/>
          </p:nvPr>
        </p:nvSpPr>
        <p:spPr>
          <a:xfrm>
            <a:off y="304800" x="304800"/>
            <a:ext cy="990599" cx="9626599"/>
          </a:xfrm>
          <a:prstGeom prst="rect">
            <a:avLst/>
          </a:prstGeom>
        </p:spPr>
        <p:txBody>
          <a:bodyPr bIns="38100" rIns="38100" lIns="38100" tIns="38100" anchor="t" anchorCtr="0">
            <a:noAutofit/>
          </a:bodyPr>
          <a:lstStyle/>
          <a:p>
            <a:pPr rtl="0">
              <a:lnSpc>
                <a:spcPct val="100000"/>
              </a:lnSpc>
              <a:buNone/>
            </a:pPr>
            <a:r>
              <a:rPr sz="4266" lang="en-US">
                <a:solidFill>
                  <a:srgbClr val="000000"/>
                </a:solidFill>
                <a:latin typeface="Arial"/>
                <a:ea typeface="Arial"/>
                <a:cs typeface="Arial"/>
                <a:sym typeface="Arial"/>
              </a:rPr>
              <a:t>Diploid vs Haploid</a:t>
            </a:r>
          </a:p>
        </p:txBody>
      </p:sp>
      <p:sp>
        <p:nvSpPr>
          <p:cNvPr id="90" name="Shape 90"/>
          <p:cNvSpPr txBox="1"/>
          <p:nvPr>
            <p:ph idx="1" type="body"/>
          </p:nvPr>
        </p:nvSpPr>
        <p:spPr>
          <a:xfrm>
            <a:off y="1625600" x="304800"/>
            <a:ext cy="2041225" cx="9444150"/>
          </a:xfrm>
          <a:prstGeom prst="rect">
            <a:avLst/>
          </a:prstGeom>
        </p:spPr>
        <p:txBody>
          <a:bodyPr bIns="38100" rIns="38100" lIns="38100" tIns="38100" anchor="t" anchorCtr="0">
            <a:noAutofit/>
          </a:bodyPr>
          <a:lstStyle/>
          <a:p>
            <a:pPr rtl="0">
              <a:lnSpc>
                <a:spcPct val="100000"/>
              </a:lnSpc>
              <a:buNone/>
            </a:pPr>
            <a:r>
              <a:rPr sz="2666" lang="en-US">
                <a:solidFill>
                  <a:srgbClr val="000000"/>
                </a:solidFill>
                <a:latin typeface="Arial"/>
                <a:ea typeface="Arial"/>
                <a:cs typeface="Arial"/>
                <a:sym typeface="Arial"/>
              </a:rPr>
              <a:t>Body cells have the full set of chromosomes – they are DIPLOID (In humans, 46) </a:t>
            </a:r>
            <a:br>
              <a:rPr sz="2666" lang="en-US">
                <a:solidFill>
                  <a:srgbClr val="000000"/>
                </a:solidFill>
                <a:latin typeface="Arial"/>
                <a:ea typeface="Arial"/>
                <a:cs typeface="Arial"/>
                <a:sym typeface="Arial"/>
              </a:rPr>
            </a:b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Sex cells (sperm and eggs) have half a set – they are HAPLOID (In humans, 23)</a:t>
            </a:r>
          </a:p>
        </p:txBody>
      </p:sp>
      <p:sp>
        <p:nvSpPr>
          <p:cNvPr id="91" name="Shape 91"/>
          <p:cNvSpPr/>
          <p:nvPr/>
        </p:nvSpPr>
        <p:spPr>
          <a:xfrm>
            <a:off y="4069550" x="922575"/>
            <a:ext cy="2529274" cx="1442375"/>
          </a:xfrm>
          <a:prstGeom prst="rect">
            <a:avLst/>
          </a:prstGeom>
          <a:blipFill>
            <a:blip r:embed="rId3"/>
            <a:stretch>
              <a:fillRect/>
            </a:stretch>
          </a:blipFill>
        </p:spPr>
      </p:sp>
      <p:sp>
        <p:nvSpPr>
          <p:cNvPr id="92" name="Shape 92"/>
          <p:cNvSpPr/>
          <p:nvPr/>
        </p:nvSpPr>
        <p:spPr>
          <a:xfrm>
            <a:off y="5181600" x="2743200"/>
            <a:ext cy="1015200" cx="995800"/>
          </a:xfrm>
          <a:prstGeom prst="rect">
            <a:avLst/>
          </a:prstGeom>
          <a:blipFill>
            <a:blip r:embed="rId4"/>
            <a:stretch>
              <a:fillRect/>
            </a:stretch>
          </a:blipFill>
        </p:spPr>
      </p:sp>
      <p:sp>
        <p:nvSpPr>
          <p:cNvPr id="93" name="Shape 93"/>
          <p:cNvSpPr txBox="1"/>
          <p:nvPr/>
        </p:nvSpPr>
        <p:spPr>
          <a:xfrm>
            <a:off y="4775200" x="4978400"/>
            <a:ext cy="1344349" cx="2179575"/>
          </a:xfrm>
          <a:prstGeom prst="rect">
            <a:avLst/>
          </a:prstGeom>
        </p:spPr>
        <p:txBody>
          <a:bodyPr bIns="38100" rIns="38100" lIns="38100" tIns="38100" anchor="t" anchorCtr="0">
            <a:noAutofit/>
          </a:bodyPr>
          <a:lstStyle/>
          <a:p>
            <a:pPr rtl="0">
              <a:lnSpc>
                <a:spcPct val="100000"/>
              </a:lnSpc>
              <a:buNone/>
            </a:pPr>
            <a:r>
              <a:rPr sz="2666" lang="en-US">
                <a:solidFill>
                  <a:srgbClr val="000000"/>
                </a:solidFill>
                <a:latin typeface="Arial"/>
                <a:ea typeface="Arial"/>
                <a:cs typeface="Arial"/>
                <a:sym typeface="Arial"/>
              </a:rPr>
              <a:t>Diploid = 4</a:t>
            </a:r>
          </a:p>
          <a:p>
            <a:r>
              <a:t/>
            </a:r>
          </a:p>
          <a:p>
            <a:pPr rtl="0">
              <a:lnSpc>
                <a:spcPct val="100000"/>
              </a:lnSpc>
              <a:buNone/>
            </a:pPr>
            <a:r>
              <a:rPr sz="2666" lang="en-US">
                <a:solidFill>
                  <a:srgbClr val="000000"/>
                </a:solidFill>
                <a:latin typeface="Arial"/>
                <a:ea typeface="Arial"/>
                <a:cs typeface="Arial"/>
                <a:sym typeface="Arial"/>
              </a:rPr>
              <a:t>Haploid = 2 </a:t>
            </a:r>
          </a:p>
        </p:txBody>
      </p:sp>
      <p:sp>
        <p:nvSpPr>
          <p:cNvPr id="94" name="Shape 94"/>
          <p:cNvSpPr/>
          <p:nvPr/>
        </p:nvSpPr>
        <p:spPr>
          <a:xfrm>
            <a:off y="3860800" x="7416800"/>
            <a:ext cy="2832100" cx="1943100"/>
          </a:xfrm>
          <a:prstGeom prst="rect">
            <a:avLst/>
          </a:prstGeom>
          <a:blipFill>
            <a:blip r:embed="rId5"/>
            <a:stretch>
              <a:fillRect/>
            </a:stretch>
          </a:blipFill>
        </p:spPr>
      </p:sp>
      <p:cxnSp>
        <p:nvCxnSpPr>
          <p:cNvPr id="95" name="Shape 95"/>
          <p:cNvCxnSpPr>
            <a:stCxn id="96" idx="0"/>
            <a:endCxn id="96" idx="0"/>
          </p:cNvCxnSpPr>
          <p:nvPr/>
        </p:nvCxnSpPr>
        <p:spPr>
          <a:xfrm rot="10800000">
            <a:off y="5004216" x="3962399"/>
            <a:ext cy="0" cx="1022125"/>
          </a:xfrm>
          <a:prstGeom prst="straightConnector1">
            <a:avLst/>
          </a:prstGeom>
          <a:noFill/>
          <a:ln w="19050" cap="flat">
            <a:solidFill>
              <a:srgbClr val="000000"/>
            </a:solidFill>
            <a:prstDash val="solid"/>
            <a:round/>
            <a:headEnd w="lg" len="lg" type="none"/>
            <a:tailEnd w="lg" len="lg" type="triangle"/>
          </a:ln>
        </p:spPr>
      </p:cxnSp>
      <p:cxnSp>
        <p:nvCxnSpPr>
          <p:cNvPr id="97" name="Shape 97"/>
          <p:cNvCxnSpPr>
            <a:stCxn id="98" idx="0"/>
            <a:endCxn id="98" idx="0"/>
          </p:cNvCxnSpPr>
          <p:nvPr/>
        </p:nvCxnSpPr>
        <p:spPr>
          <a:xfrm>
            <a:off y="6119316" x="6400800"/>
            <a:ext cy="0" cx="916700"/>
          </a:xfrm>
          <a:prstGeom prst="straightConnector1">
            <a:avLst/>
          </a:prstGeom>
          <a:noFill/>
          <a:ln w="19050" cap="flat">
            <a:solidFill>
              <a:srgbClr val="000000"/>
            </a:solidFill>
            <a:prstDash val="solid"/>
            <a:round/>
            <a:headEnd w="lg" len="lg" type="none"/>
            <a:tailEnd w="lg" len="lg" type="triangle"/>
          </a:ln>
        </p:spPr>
      </p:cxn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y="0" x="0"/>
          <a:ext cy="0" cx="0"/>
          <a:chOff y="0" x="0"/>
          <a:chExt cy="0" cx="0"/>
        </a:xfrm>
      </p:grpSpPr>
      <p:sp>
        <p:nvSpPr>
          <p:cNvPr id="103" name="Shape 103"/>
          <p:cNvSpPr txBox="1"/>
          <p:nvPr>
            <p:ph type="title"/>
          </p:nvPr>
        </p:nvSpPr>
        <p:spPr>
          <a:xfrm>
            <a:off y="290425" x="293750"/>
            <a:ext cy="622824" cx="8838724"/>
          </a:xfrm>
          <a:prstGeom prst="rect">
            <a:avLst/>
          </a:prstGeom>
        </p:spPr>
        <p:txBody>
          <a:bodyPr bIns="38100" rIns="38100" lIns="38100" tIns="38100" anchor="t" anchorCtr="0">
            <a:noAutofit/>
          </a:bodyPr>
          <a:lstStyle/>
          <a:p>
            <a:pPr rtl="0">
              <a:lnSpc>
                <a:spcPct val="100000"/>
              </a:lnSpc>
              <a:buNone/>
            </a:pPr>
            <a:r>
              <a:rPr sz="4266" lang="en-US">
                <a:solidFill>
                  <a:srgbClr val="000000"/>
                </a:solidFill>
                <a:latin typeface="Arial"/>
                <a:ea typeface="Arial"/>
                <a:cs typeface="Arial"/>
                <a:sym typeface="Arial"/>
              </a:rPr>
              <a:t>Setting the Stage for Meiosis</a:t>
            </a:r>
          </a:p>
        </p:txBody>
      </p:sp>
      <p:sp>
        <p:nvSpPr>
          <p:cNvPr id="104" name="Shape 104"/>
          <p:cNvSpPr txBox="1"/>
          <p:nvPr>
            <p:ph idx="1" type="body"/>
          </p:nvPr>
        </p:nvSpPr>
        <p:spPr>
          <a:xfrm>
            <a:off y="1337650" x="297700"/>
            <a:ext cy="5971174" cx="5146449"/>
          </a:xfrm>
          <a:prstGeom prst="rect">
            <a:avLst/>
          </a:prstGeom>
        </p:spPr>
        <p:txBody>
          <a:bodyPr bIns="38100" rIns="38100" lIns="38100" tIns="38100" anchor="t" anchorCtr="0">
            <a:noAutofit/>
          </a:bodyPr>
          <a:lstStyle/>
          <a:p>
            <a:pPr rtl="0">
              <a:lnSpc>
                <a:spcPct val="100000"/>
              </a:lnSpc>
              <a:buNone/>
            </a:pPr>
            <a:r>
              <a:rPr sz="2666" lang="en-US">
                <a:solidFill>
                  <a:srgbClr val="000000"/>
                </a:solidFill>
                <a:latin typeface="Arial"/>
                <a:ea typeface="Arial"/>
                <a:cs typeface="Arial"/>
                <a:sym typeface="Arial"/>
              </a:rPr>
              <a:t>Meiosis occurs in two stages - two cell divisions that resemble mitosis.</a:t>
            </a:r>
          </a:p>
          <a:p>
            <a:r>
              <a:t/>
            </a:r>
          </a:p>
          <a:p>
            <a:pPr rtl="0">
              <a:lnSpc>
                <a:spcPct val="100000"/>
              </a:lnSpc>
              <a:buNone/>
            </a:pPr>
            <a:r>
              <a:rPr sz="2666" lang="en-US">
                <a:solidFill>
                  <a:srgbClr val="000000"/>
                </a:solidFill>
                <a:latin typeface="Arial"/>
                <a:ea typeface="Arial"/>
                <a:cs typeface="Arial"/>
                <a:sym typeface="Arial"/>
              </a:rPr>
              <a:t>During interphase - DNA makes a copy, each chromosome consists of two chromatids</a:t>
            </a:r>
          </a:p>
          <a:p>
            <a:r>
              <a:t/>
            </a:r>
          </a:p>
          <a:p>
            <a:pPr rtl="0">
              <a:lnSpc>
                <a:spcPct val="100000"/>
              </a:lnSpc>
              <a:buNone/>
            </a:pPr>
            <a:r>
              <a:rPr sz="2666" lang="en-US">
                <a:solidFill>
                  <a:srgbClr val="000000"/>
                </a:solidFill>
                <a:latin typeface="Arial"/>
                <a:ea typeface="Arial"/>
                <a:cs typeface="Arial"/>
                <a:sym typeface="Arial"/>
              </a:rPr>
              <a:t>Prophase I - homologous chromosomes pair up and exchange DNA. -</a:t>
            </a:r>
          </a:p>
          <a:p>
            <a:r>
              <a:t/>
            </a:r>
          </a:p>
          <a:p>
            <a:pPr rtl="0">
              <a:lnSpc>
                <a:spcPct val="100000"/>
              </a:lnSpc>
              <a:buNone/>
            </a:pPr>
            <a:r>
              <a:rPr sz="2666" lang="en-US">
                <a:solidFill>
                  <a:srgbClr val="000000"/>
                </a:solidFill>
                <a:latin typeface="Arial"/>
                <a:ea typeface="Arial"/>
                <a:cs typeface="Arial"/>
                <a:sym typeface="Arial"/>
              </a:rPr>
              <a:t>this is called CROSSING-OVER</a:t>
            </a:r>
          </a:p>
        </p:txBody>
      </p:sp>
      <p:sp>
        <p:nvSpPr>
          <p:cNvPr id="105" name="Shape 105"/>
          <p:cNvSpPr/>
          <p:nvPr/>
        </p:nvSpPr>
        <p:spPr>
          <a:xfrm>
            <a:off y="1930400" x="5384800"/>
            <a:ext cy="4410599" cx="4439200"/>
          </a:xfrm>
          <a:prstGeom prst="rect">
            <a:avLst/>
          </a:prstGeom>
          <a:blipFill>
            <a:blip r:embed="rId3"/>
            <a:stretch>
              <a:fillRect/>
            </a:stretch>
          </a:blipFill>
        </p:spPr>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y="0" x="0"/>
          <a:ext cy="0" cx="0"/>
          <a:chOff y="0" x="0"/>
          <a:chExt cy="0" cx="0"/>
        </a:xfrm>
      </p:grpSpPr>
      <p:sp>
        <p:nvSpPr>
          <p:cNvPr id="110" name="Shape 110"/>
          <p:cNvSpPr txBox="1"/>
          <p:nvPr>
            <p:ph type="title"/>
          </p:nvPr>
        </p:nvSpPr>
        <p:spPr>
          <a:xfrm>
            <a:off y="51150" x="102300"/>
            <a:ext cy="290965" cx="2062324"/>
          </a:xfrm>
          <a:prstGeom prst="rect">
            <a:avLst/>
          </a:prstGeom>
        </p:spPr>
        <p:txBody>
          <a:bodyPr bIns="38100" rIns="38100" lIns="38100" tIns="38100" anchor="ctr" anchorCtr="0">
            <a:noAutofit/>
          </a:bodyPr>
          <a:lstStyle/>
          <a:p>
            <a:pPr algn="l" marR="0" indent="0" marL="0">
              <a:lnSpc>
                <a:spcPct val="120454"/>
              </a:lnSpc>
              <a:spcBef>
                <a:spcPts val="0"/>
              </a:spcBef>
              <a:spcAft>
                <a:spcPts val="0"/>
              </a:spcAft>
              <a:buNone/>
            </a:pPr>
            <a:r>
              <a:rPr sz="1222" lang="en-US">
                <a:solidFill>
                  <a:srgbClr val="000000"/>
                </a:solidFill>
                <a:latin typeface="Arial"/>
                <a:ea typeface="Arial"/>
                <a:cs typeface="Arial"/>
                <a:sym typeface="Arial"/>
              </a:rPr>
              <a:t>Figure 10.2</a:t>
            </a:r>
          </a:p>
        </p:txBody>
      </p:sp>
      <p:sp>
        <p:nvSpPr>
          <p:cNvPr id="111" name="Shape 111"/>
          <p:cNvSpPr/>
          <p:nvPr/>
        </p:nvSpPr>
        <p:spPr>
          <a:xfrm>
            <a:off y="1365225" x="10575"/>
            <a:ext cy="4889475" cx="10138824"/>
          </a:xfrm>
          <a:prstGeom prst="rect">
            <a:avLst/>
          </a:prstGeom>
          <a:blipFill>
            <a:blip r:embed="rId3"/>
            <a:stretch>
              <a:fillRect/>
            </a:stretch>
          </a:blipFill>
        </p:spPr>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y="0" x="0"/>
          <a:ext cy="0" cx="0"/>
          <a:chOff y="0" x="0"/>
          <a:chExt cy="0" cx="0"/>
        </a:xfrm>
      </p:grpSpPr>
      <p:sp>
        <p:nvSpPr>
          <p:cNvPr id="116" name="Shape 116"/>
          <p:cNvSpPr txBox="1"/>
          <p:nvPr>
            <p:ph type="title"/>
          </p:nvPr>
        </p:nvSpPr>
        <p:spPr>
          <a:xfrm>
            <a:off y="51150" x="102300"/>
            <a:ext cy="290965" cx="2062324"/>
          </a:xfrm>
          <a:prstGeom prst="rect">
            <a:avLst/>
          </a:prstGeom>
        </p:spPr>
        <p:txBody>
          <a:bodyPr bIns="38100" rIns="38100" lIns="38100" tIns="38100" anchor="ctr" anchorCtr="0">
            <a:noAutofit/>
          </a:bodyPr>
          <a:lstStyle/>
          <a:p>
            <a:pPr algn="l" marR="0" indent="0" marL="0">
              <a:lnSpc>
                <a:spcPct val="120454"/>
              </a:lnSpc>
              <a:spcBef>
                <a:spcPts val="0"/>
              </a:spcBef>
              <a:spcAft>
                <a:spcPts val="0"/>
              </a:spcAft>
              <a:buNone/>
            </a:pPr>
            <a:r>
              <a:rPr sz="1222" lang="en-US">
                <a:solidFill>
                  <a:srgbClr val="000000"/>
                </a:solidFill>
                <a:latin typeface="Arial"/>
                <a:ea typeface="Arial"/>
                <a:cs typeface="Arial"/>
                <a:sym typeface="Arial"/>
              </a:rPr>
              <a:t>Figure 10.3b</a:t>
            </a:r>
          </a:p>
        </p:txBody>
      </p:sp>
      <p:sp>
        <p:nvSpPr>
          <p:cNvPr id="117" name="Shape 117"/>
          <p:cNvSpPr/>
          <p:nvPr/>
        </p:nvSpPr>
        <p:spPr>
          <a:xfrm>
            <a:off y="812800" x="203200"/>
            <a:ext cy="4573975" cx="2876424"/>
          </a:xfrm>
          <a:prstGeom prst="rect">
            <a:avLst/>
          </a:prstGeom>
          <a:blipFill>
            <a:blip r:embed="rId3"/>
            <a:stretch>
              <a:fillRect/>
            </a:stretch>
          </a:blipFill>
        </p:spPr>
      </p:sp>
      <p:sp>
        <p:nvSpPr>
          <p:cNvPr id="118" name="Shape 118"/>
          <p:cNvSpPr/>
          <p:nvPr/>
        </p:nvSpPr>
        <p:spPr>
          <a:xfrm>
            <a:off y="1015975" x="2844800"/>
            <a:ext cy="4170324" cx="2276849"/>
          </a:xfrm>
          <a:prstGeom prst="rect">
            <a:avLst/>
          </a:prstGeom>
          <a:blipFill>
            <a:blip r:embed="rId4"/>
            <a:stretch>
              <a:fillRect/>
            </a:stretch>
          </a:blipFill>
        </p:spPr>
      </p:sp>
      <p:sp>
        <p:nvSpPr>
          <p:cNvPr id="119" name="Shape 119"/>
          <p:cNvSpPr/>
          <p:nvPr/>
        </p:nvSpPr>
        <p:spPr>
          <a:xfrm>
            <a:off y="406400" x="5181600"/>
            <a:ext cy="6771674" cx="4697099"/>
          </a:xfrm>
          <a:prstGeom prst="rect">
            <a:avLst/>
          </a:prstGeom>
          <a:blipFill>
            <a:blip r:embed="rId5"/>
            <a:stretch>
              <a:fillRect/>
            </a:stretch>
          </a:blipFill>
        </p:spPr>
      </p:sp>
      <p:sp>
        <p:nvSpPr>
          <p:cNvPr id="120" name="Shape 120"/>
          <p:cNvSpPr txBox="1"/>
          <p:nvPr/>
        </p:nvSpPr>
        <p:spPr>
          <a:xfrm>
            <a:off y="5585025" x="508725"/>
            <a:ext cy="1699250" cx="5368499"/>
          </a:xfrm>
          <a:prstGeom prst="rect">
            <a:avLst/>
          </a:prstGeom>
        </p:spPr>
        <p:txBody>
          <a:bodyPr bIns="38100" rIns="38100" lIns="38100" tIns="38100" anchor="t" anchorCtr="0">
            <a:noAutofit/>
          </a:bodyPr>
          <a:lstStyle/>
          <a:p>
            <a:pPr rtl="0">
              <a:lnSpc>
                <a:spcPct val="100000"/>
              </a:lnSpc>
              <a:buNone/>
            </a:pPr>
            <a:r>
              <a:rPr sz="2666" lang="en-US">
                <a:solidFill>
                  <a:srgbClr val="000000"/>
                </a:solidFill>
                <a:latin typeface="Arial"/>
                <a:ea typeface="Arial"/>
                <a:cs typeface="Arial"/>
                <a:sym typeface="Arial"/>
              </a:rPr>
              <a:t>Exchange of DNA during prophase I increases genetic variability. Chromatids are no longer exact duplicates.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y="0" x="0"/>
          <a:ext cy="0" cx="0"/>
          <a:chOff y="0" x="0"/>
          <a:chExt cy="0" cx="0"/>
        </a:xfrm>
      </p:grpSpPr>
      <p:sp>
        <p:nvSpPr>
          <p:cNvPr id="125" name="Shape 125"/>
          <p:cNvSpPr/>
          <p:nvPr/>
        </p:nvSpPr>
        <p:spPr>
          <a:xfrm>
            <a:off y="1828800" x="101600"/>
            <a:ext cy="2772825" cx="10138824"/>
          </a:xfrm>
          <a:prstGeom prst="rect">
            <a:avLst/>
          </a:prstGeom>
          <a:blipFill>
            <a:blip r:embed="rId3"/>
            <a:stretch>
              <a:fillRect/>
            </a:stretch>
          </a:blipFill>
        </p:spPr>
      </p:sp>
      <p:sp>
        <p:nvSpPr>
          <p:cNvPr id="126" name="Shape 126"/>
          <p:cNvSpPr txBox="1"/>
          <p:nvPr/>
        </p:nvSpPr>
        <p:spPr>
          <a:xfrm>
            <a:off y="200275" x="206525"/>
            <a:ext cy="1388574" cx="9833925"/>
          </a:xfrm>
          <a:prstGeom prst="rect">
            <a:avLst/>
          </a:prstGeom>
        </p:spPr>
        <p:txBody>
          <a:bodyPr bIns="38100" rIns="38100" lIns="38100" tIns="38100" anchor="t" anchorCtr="0">
            <a:noAutofit/>
          </a:bodyPr>
          <a:lstStyle/>
          <a:p>
            <a:pPr rtl="0">
              <a:lnSpc>
                <a:spcPct val="100000"/>
              </a:lnSpc>
              <a:buNone/>
            </a:pPr>
            <a:r>
              <a:rPr sz="2666" lang="en-US">
                <a:solidFill>
                  <a:srgbClr val="000000"/>
                </a:solidFill>
                <a:latin typeface="Arial"/>
                <a:ea typeface="Arial"/>
                <a:cs typeface="Arial"/>
                <a:sym typeface="Arial"/>
              </a:rPr>
              <a:t>During metaphase, chromosomes line up in PAIRS, but they line up randomly.  This picture shows all the different possible arrangements for an organism with 6 chromosomes.</a:t>
            </a:r>
          </a:p>
        </p:txBody>
      </p:sp>
      <p:sp>
        <p:nvSpPr>
          <p:cNvPr id="127" name="Shape 127"/>
          <p:cNvSpPr txBox="1"/>
          <p:nvPr/>
        </p:nvSpPr>
        <p:spPr>
          <a:xfrm>
            <a:off y="4775200" x="1625600"/>
            <a:ext cy="854999" cx="7198474"/>
          </a:xfrm>
          <a:prstGeom prst="rect">
            <a:avLst/>
          </a:prstGeom>
        </p:spPr>
        <p:txBody>
          <a:bodyPr bIns="38100" rIns="38100" lIns="38100" tIns="38100" anchor="t" anchorCtr="0">
            <a:noAutofit/>
          </a:bodyPr>
          <a:lstStyle/>
          <a:p>
            <a:pPr rtl="0">
              <a:lnSpc>
                <a:spcPct val="100000"/>
              </a:lnSpc>
              <a:buNone/>
            </a:pPr>
            <a:r>
              <a:rPr sz="2666" lang="en-US">
                <a:solidFill>
                  <a:srgbClr val="000000"/>
                </a:solidFill>
                <a:latin typeface="Arial"/>
                <a:ea typeface="Arial"/>
                <a:cs typeface="Arial"/>
                <a:sym typeface="Arial"/>
              </a:rPr>
              <a:t>This is called INDEPENDENT ASSORTMENT</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y="0" x="0"/>
          <a:ext cy="0" cx="0"/>
          <a:chOff y="0" x="0"/>
          <a:chExt cy="0" cx="0"/>
        </a:xfrm>
      </p:grpSpPr>
      <p:sp>
        <p:nvSpPr>
          <p:cNvPr id="132" name="Shape 132"/>
          <p:cNvSpPr/>
          <p:nvPr/>
        </p:nvSpPr>
        <p:spPr>
          <a:xfrm>
            <a:off y="857250" x="10575"/>
            <a:ext cy="5905500" cx="10138824"/>
          </a:xfrm>
          <a:prstGeom prst="rect">
            <a:avLst/>
          </a:prstGeom>
          <a:blipFill>
            <a:blip r:embed="rId3"/>
            <a:stretch>
              <a:fillRect/>
            </a:stretch>
          </a:blipFill>
        </p:spPr>
      </p:sp>
      <p:sp>
        <p:nvSpPr>
          <p:cNvPr id="133" name="Shape 133"/>
          <p:cNvSpPr txBox="1"/>
          <p:nvPr/>
        </p:nvSpPr>
        <p:spPr>
          <a:xfrm>
            <a:off y="6603975" x="508000"/>
            <a:ext cy="883624" cx="9409524"/>
          </a:xfrm>
          <a:prstGeom prst="rect">
            <a:avLst/>
          </a:prstGeom>
          <a:solidFill>
            <a:srgbClr val="FFFFFF"/>
          </a:solidFill>
        </p:spPr>
        <p:txBody>
          <a:bodyPr bIns="38100" rIns="38100" lIns="38100" tIns="38100" anchor="t" anchorCtr="0">
            <a:noAutofit/>
          </a:bodyPr>
          <a:lstStyle/>
          <a:p>
            <a:pPr rtl="0">
              <a:lnSpc>
                <a:spcPct val="100000"/>
              </a:lnSpc>
              <a:buNone/>
            </a:pPr>
            <a:r>
              <a:rPr sz="2666" lang="en-US">
                <a:solidFill>
                  <a:srgbClr val="000000"/>
                </a:solidFill>
                <a:latin typeface="Arial"/>
                <a:ea typeface="Arial"/>
                <a:cs typeface="Arial"/>
                <a:sym typeface="Arial"/>
              </a:rPr>
              <a:t>When gametes combine, offspring show variation due to independent assortment and crossing over</a:t>
            </a:r>
          </a:p>
        </p:txBody>
      </p:sp>
      <p:sp>
        <p:nvSpPr>
          <p:cNvPr id="134" name="Shape 134"/>
          <p:cNvSpPr txBox="1"/>
          <p:nvPr/>
        </p:nvSpPr>
        <p:spPr>
          <a:xfrm>
            <a:off y="304800" x="304800"/>
            <a:ext cy="881799" cx="9403874"/>
          </a:xfrm>
          <a:prstGeom prst="rect">
            <a:avLst/>
          </a:prstGeom>
        </p:spPr>
        <p:txBody>
          <a:bodyPr bIns="38100" rIns="38100" lIns="38100" tIns="38100" anchor="t" anchorCtr="0">
            <a:noAutofit/>
          </a:bodyPr>
          <a:lstStyle/>
          <a:p>
            <a:pPr rtl="0">
              <a:lnSpc>
                <a:spcPct val="100000"/>
              </a:lnSpc>
              <a:buNone/>
            </a:pPr>
            <a:r>
              <a:rPr sz="2666" lang="en-US">
                <a:solidFill>
                  <a:srgbClr val="000000"/>
                </a:solidFill>
                <a:latin typeface="Arial"/>
                <a:ea typeface="Arial"/>
                <a:cs typeface="Arial"/>
                <a:sym typeface="Arial"/>
              </a:rPr>
              <a:t>Fertilization</a:t>
            </a:r>
            <a:r>
              <a:rPr sz="2666" lang="en-US">
                <a:solidFill>
                  <a:srgbClr val="000000"/>
                </a:solidFill>
                <a:latin typeface="Arial"/>
                <a:ea typeface="Arial"/>
                <a:cs typeface="Arial"/>
                <a:sym typeface="Arial"/>
              </a:rPr>
              <a:t> = combining the genes of two different parents.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y="0" x="0"/>
          <a:ext cy="0" cx="0"/>
          <a:chOff y="0" x="0"/>
          <a:chExt cy="0" cx="0"/>
        </a:xfrm>
      </p:grpSpPr>
      <p:sp>
        <p:nvSpPr>
          <p:cNvPr id="139" name="Shape 139"/>
          <p:cNvSpPr txBox="1"/>
          <p:nvPr>
            <p:ph type="title"/>
          </p:nvPr>
        </p:nvSpPr>
        <p:spPr>
          <a:xfrm>
            <a:off y="304800" x="304800"/>
            <a:ext cy="990599" cx="9626599"/>
          </a:xfrm>
          <a:prstGeom prst="rect">
            <a:avLst/>
          </a:prstGeom>
        </p:spPr>
        <p:txBody>
          <a:bodyPr bIns="38100" rIns="38100" lIns="38100" tIns="38100" anchor="t" anchorCtr="0">
            <a:noAutofit/>
          </a:bodyPr>
          <a:lstStyle/>
          <a:p>
            <a:pPr rtl="0">
              <a:lnSpc>
                <a:spcPct val="100000"/>
              </a:lnSpc>
              <a:buNone/>
            </a:pPr>
            <a:r>
              <a:rPr sz="4266" lang="en-US">
                <a:solidFill>
                  <a:srgbClr val="000000"/>
                </a:solidFill>
                <a:latin typeface="Arial"/>
                <a:ea typeface="Arial"/>
                <a:cs typeface="Arial"/>
                <a:sym typeface="Arial"/>
              </a:rPr>
              <a:t>10.3 The Phases of Meiosis</a:t>
            </a:r>
          </a:p>
        </p:txBody>
      </p:sp>
      <p:sp>
        <p:nvSpPr>
          <p:cNvPr id="140" name="Shape 140"/>
          <p:cNvSpPr/>
          <p:nvPr/>
        </p:nvSpPr>
        <p:spPr>
          <a:xfrm>
            <a:off y="1375825" x="10575"/>
            <a:ext cy="4868325" cx="10138824"/>
          </a:xfrm>
          <a:prstGeom prst="rect">
            <a:avLst/>
          </a:prstGeom>
          <a:blipFill>
            <a:blip r:embed="rId3"/>
            <a:stretch>
              <a:fillRect/>
            </a:stretch>
          </a:blipFill>
        </p:spPr>
      </p:sp>
      <p:sp>
        <p:nvSpPr>
          <p:cNvPr id="141" name="Shape 141"/>
          <p:cNvSpPr txBox="1"/>
          <p:nvPr/>
        </p:nvSpPr>
        <p:spPr>
          <a:xfrm>
            <a:off y="6502400" x="1524000"/>
            <a:ext cy="866075" cx="5972224"/>
          </a:xfrm>
          <a:prstGeom prst="rect">
            <a:avLst/>
          </a:prstGeom>
        </p:spPr>
        <p:txBody>
          <a:bodyPr bIns="38100" rIns="38100" lIns="38100" tIns="38100" anchor="t" anchorCtr="0">
            <a:noAutofit/>
          </a:bodyPr>
          <a:lstStyle/>
          <a:p>
            <a:pPr rtl="0">
              <a:lnSpc>
                <a:spcPct val="100000"/>
              </a:lnSpc>
              <a:buNone/>
            </a:pPr>
            <a:r>
              <a:rPr sz="2666" lang="en-US">
                <a:solidFill>
                  <a:srgbClr val="000000"/>
                </a:solidFill>
                <a:latin typeface="Arial"/>
                <a:ea typeface="Arial"/>
                <a:cs typeface="Arial"/>
                <a:sym typeface="Arial"/>
              </a:rPr>
              <a:t>Similar in plants and animals.  </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Plant cells lack centrioles.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y="0" x="0"/>
          <a:ext cy="0" cx="0"/>
          <a:chOff y="0" x="0"/>
          <a:chExt cy="0" cx="0"/>
        </a:xfrm>
      </p:grpSpPr>
      <p:sp>
        <p:nvSpPr>
          <p:cNvPr id="146" name="Shape 146"/>
          <p:cNvSpPr/>
          <p:nvPr/>
        </p:nvSpPr>
        <p:spPr>
          <a:xfrm>
            <a:off y="812800" x="4064000"/>
            <a:ext cy="4476674" cx="5299025"/>
          </a:xfrm>
          <a:prstGeom prst="rect">
            <a:avLst/>
          </a:prstGeom>
          <a:blipFill>
            <a:blip r:embed="rId3"/>
            <a:stretch>
              <a:fillRect/>
            </a:stretch>
          </a:blipFill>
        </p:spPr>
      </p:sp>
      <p:sp>
        <p:nvSpPr>
          <p:cNvPr id="147" name="Shape 147"/>
          <p:cNvSpPr txBox="1"/>
          <p:nvPr/>
        </p:nvSpPr>
        <p:spPr>
          <a:xfrm>
            <a:off y="408600" x="324575"/>
            <a:ext cy="5276675" cx="3404275"/>
          </a:xfrm>
          <a:prstGeom prst="rect">
            <a:avLst/>
          </a:prstGeom>
        </p:spPr>
        <p:txBody>
          <a:bodyPr bIns="38100" rIns="38100" lIns="38100" tIns="38100" anchor="t" anchorCtr="0">
            <a:noAutofit/>
          </a:bodyPr>
          <a:lstStyle/>
          <a:p>
            <a:pPr rtl="0">
              <a:lnSpc>
                <a:spcPct val="100000"/>
              </a:lnSpc>
              <a:buNone/>
            </a:pPr>
            <a:r>
              <a:rPr sz="2666" lang="en-US">
                <a:solidFill>
                  <a:srgbClr val="000000"/>
                </a:solidFill>
                <a:latin typeface="Arial"/>
                <a:ea typeface="Arial"/>
                <a:cs typeface="Arial"/>
                <a:sym typeface="Arial"/>
              </a:rPr>
              <a:t>Meiosis is actually TWO divisions, this results in FOUR daughter cells, each with HALF the number of chromosomes.</a:t>
            </a:r>
          </a:p>
          <a:p>
            <a:r>
              <a:t/>
            </a:r>
          </a:p>
          <a:p>
            <a:pPr rtl="0">
              <a:lnSpc>
                <a:spcPct val="100000"/>
              </a:lnSpc>
              <a:buNone/>
            </a:pPr>
            <a:r>
              <a:rPr sz="2666" lang="en-US">
                <a:solidFill>
                  <a:srgbClr val="000000"/>
                </a:solidFill>
                <a:latin typeface="Arial"/>
                <a:ea typeface="Arial"/>
                <a:cs typeface="Arial"/>
                <a:sym typeface="Arial"/>
              </a:rPr>
              <a:t>These cells are HAPLOID!</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y="0" x="0"/>
          <a:ext cy="0" cx="0"/>
          <a:chOff y="0" x="0"/>
          <a:chExt cy="0" cx="0"/>
        </a:xfrm>
      </p:grpSpPr>
      <p:sp>
        <p:nvSpPr>
          <p:cNvPr id="152" name="Shape 152"/>
          <p:cNvSpPr txBox="1"/>
          <p:nvPr>
            <p:ph type="title"/>
          </p:nvPr>
        </p:nvSpPr>
        <p:spPr>
          <a:xfrm>
            <a:off y="51150" x="102300"/>
            <a:ext cy="290965" cx="2062324"/>
          </a:xfrm>
          <a:prstGeom prst="rect">
            <a:avLst/>
          </a:prstGeom>
        </p:spPr>
        <p:txBody>
          <a:bodyPr bIns="38100" rIns="38100" lIns="38100" tIns="38100" anchor="ctr" anchorCtr="0">
            <a:noAutofit/>
          </a:bodyPr>
          <a:lstStyle/>
          <a:p>
            <a:pPr algn="l" marR="0" indent="0" marL="0">
              <a:lnSpc>
                <a:spcPct val="120454"/>
              </a:lnSpc>
              <a:spcBef>
                <a:spcPts val="0"/>
              </a:spcBef>
              <a:spcAft>
                <a:spcPts val="0"/>
              </a:spcAft>
              <a:buNone/>
            </a:pPr>
            <a:r>
              <a:rPr sz="1222" lang="en-US">
                <a:solidFill>
                  <a:srgbClr val="000000"/>
                </a:solidFill>
                <a:latin typeface="Arial"/>
                <a:ea typeface="Arial"/>
                <a:cs typeface="Arial"/>
                <a:sym typeface="Arial"/>
              </a:rPr>
              <a:t>Figure 10.7aa</a:t>
            </a:r>
          </a:p>
        </p:txBody>
      </p:sp>
      <p:sp>
        <p:nvSpPr>
          <p:cNvPr id="153" name="Shape 153"/>
          <p:cNvSpPr/>
          <p:nvPr/>
        </p:nvSpPr>
        <p:spPr>
          <a:xfrm>
            <a:off y="2116650" x="10575"/>
            <a:ext cy="3386649" cx="10138824"/>
          </a:xfrm>
          <a:prstGeom prst="rect">
            <a:avLst/>
          </a:prstGeom>
          <a:blipFill>
            <a:blip r:embed="rId3"/>
            <a:stretch>
              <a:fillRect/>
            </a:stretch>
          </a:blipFill>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 name="Shape 26"/>
        <p:cNvGrpSpPr/>
        <p:nvPr/>
      </p:nvGrpSpPr>
      <p:grpSpPr>
        <a:xfrm>
          <a:off y="0" x="0"/>
          <a:ext cy="0" cx="0"/>
          <a:chOff y="0" x="0"/>
          <a:chExt cy="0" cx="0"/>
        </a:xfrm>
      </p:grpSpPr>
      <p:sp>
        <p:nvSpPr>
          <p:cNvPr id="27" name="Shape 27"/>
          <p:cNvSpPr/>
          <p:nvPr/>
        </p:nvSpPr>
        <p:spPr>
          <a:xfrm>
            <a:off y="101600" x="812800"/>
            <a:ext cy="6908774" cx="8469700"/>
          </a:xfrm>
          <a:prstGeom prst="rect">
            <a:avLst/>
          </a:prstGeom>
          <a:blipFill>
            <a:blip r:embed="rId3"/>
            <a:stretch>
              <a:fillRect/>
            </a:stretch>
          </a:blipFill>
        </p:spPr>
      </p:sp>
      <p:sp>
        <p:nvSpPr>
          <p:cNvPr id="28" name="Shape 28"/>
          <p:cNvSpPr txBox="1"/>
          <p:nvPr/>
        </p:nvSpPr>
        <p:spPr>
          <a:xfrm>
            <a:off y="507975" x="7416800"/>
            <a:ext cy="415749" cx="1778724"/>
          </a:xfrm>
          <a:prstGeom prst="rect">
            <a:avLst/>
          </a:prstGeom>
        </p:spPr>
        <p:txBody>
          <a:bodyPr bIns="38100" rIns="38100" lIns="38100" tIns="38100" anchor="t" anchorCtr="0">
            <a:noAutofit/>
          </a:bodyPr>
          <a:lstStyle/>
          <a:p>
            <a:pPr rtl="0">
              <a:lnSpc>
                <a:spcPct val="100000"/>
              </a:lnSpc>
              <a:buNone/>
            </a:pPr>
            <a:r>
              <a:rPr sz="2666" lang="en-US">
                <a:solidFill>
                  <a:srgbClr val="FFFFFF"/>
                </a:solidFill>
                <a:latin typeface="Arial"/>
                <a:ea typeface="Arial"/>
                <a:cs typeface="Arial"/>
                <a:sym typeface="Arial"/>
              </a:rPr>
              <a:t>What is it?</a:t>
            </a:r>
          </a:p>
        </p:txBody>
      </p:sp>
      <p:sp>
        <p:nvSpPr>
          <p:cNvPr id="29" name="Shape 29"/>
          <p:cNvSpPr txBox="1"/>
          <p:nvPr/>
        </p:nvSpPr>
        <p:spPr>
          <a:xfrm>
            <a:off y="7121275" x="1208075"/>
            <a:ext cy="473674" cx="2676999"/>
          </a:xfrm>
          <a:prstGeom prst="rect">
            <a:avLst/>
          </a:prstGeom>
        </p:spPr>
        <p:txBody>
          <a:bodyPr bIns="38100" rIns="38100" lIns="38100" tIns="38100" anchor="t" anchorCtr="0">
            <a:noAutofit/>
          </a:bodyPr>
          <a:lstStyle/>
          <a:p>
            <a:pPr rtl="0">
              <a:lnSpc>
                <a:spcPct val="100000"/>
              </a:lnSpc>
              <a:buNone/>
            </a:pPr>
            <a:r>
              <a:rPr sz="2666" lang="en-US">
                <a:solidFill>
                  <a:srgbClr val="000000"/>
                </a:solidFill>
                <a:latin typeface="Arial"/>
                <a:ea typeface="Arial"/>
                <a:cs typeface="Arial"/>
                <a:sym typeface="Arial"/>
              </a:rPr>
              <a:t>Sperm and egg.</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9">
                                            <p:txEl>
                                              <p:pRg st="0" end="0"/>
                                            </p:txEl>
                                          </p:spTgt>
                                        </p:tgtEl>
                                        <p:attrNameLst>
                                          <p:attrName>style.visibility</p:attrName>
                                        </p:attrNameLst>
                                      </p:cBhvr>
                                      <p:to>
                                        <p:strVal val="visible"/>
                                      </p:to>
                                    </p:set>
                                    <p:animEffect transition="in" filter="fade">
                                      <p:cBhvr>
                                        <p:cTn dur="1000"/>
                                        <p:tgtEl>
                                          <p:spTgt spid="29">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y="0" x="0"/>
          <a:ext cy="0" cx="0"/>
          <a:chOff y="0" x="0"/>
          <a:chExt cy="0" cx="0"/>
        </a:xfrm>
      </p:grpSpPr>
      <p:sp>
        <p:nvSpPr>
          <p:cNvPr id="158" name="Shape 158"/>
          <p:cNvSpPr txBox="1"/>
          <p:nvPr>
            <p:ph type="title"/>
          </p:nvPr>
        </p:nvSpPr>
        <p:spPr>
          <a:xfrm>
            <a:off y="51150" x="102300"/>
            <a:ext cy="290965" cx="2062324"/>
          </a:xfrm>
          <a:prstGeom prst="rect">
            <a:avLst/>
          </a:prstGeom>
        </p:spPr>
        <p:txBody>
          <a:bodyPr bIns="38100" rIns="38100" lIns="38100" tIns="38100" anchor="ctr" anchorCtr="0">
            <a:noAutofit/>
          </a:bodyPr>
          <a:lstStyle/>
          <a:p>
            <a:pPr algn="l" marR="0" indent="0" marL="0">
              <a:lnSpc>
                <a:spcPct val="120454"/>
              </a:lnSpc>
              <a:spcBef>
                <a:spcPts val="0"/>
              </a:spcBef>
              <a:spcAft>
                <a:spcPts val="0"/>
              </a:spcAft>
              <a:buNone/>
            </a:pPr>
            <a:r>
              <a:rPr sz="1222" lang="en-US">
                <a:solidFill>
                  <a:srgbClr val="000000"/>
                </a:solidFill>
                <a:latin typeface="Arial"/>
                <a:ea typeface="Arial"/>
                <a:cs typeface="Arial"/>
                <a:sym typeface="Arial"/>
              </a:rPr>
              <a:t>Figure 10.6ab</a:t>
            </a:r>
          </a:p>
        </p:txBody>
      </p:sp>
      <p:sp>
        <p:nvSpPr>
          <p:cNvPr id="159" name="Shape 159"/>
          <p:cNvSpPr/>
          <p:nvPr/>
        </p:nvSpPr>
        <p:spPr>
          <a:xfrm>
            <a:off y="1005400" x="10575"/>
            <a:ext cy="5609149" cx="10138824"/>
          </a:xfrm>
          <a:prstGeom prst="rect">
            <a:avLst/>
          </a:prstGeom>
          <a:blipFill>
            <a:blip r:embed="rId3"/>
            <a:stretch>
              <a:fillRect/>
            </a:stretch>
          </a:blipFill>
        </p:spPr>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y="0" x="0"/>
          <a:ext cy="0" cx="0"/>
          <a:chOff y="0" x="0"/>
          <a:chExt cy="0" cx="0"/>
        </a:xfrm>
      </p:grpSpPr>
      <p:sp>
        <p:nvSpPr>
          <p:cNvPr id="164" name="Shape 164"/>
          <p:cNvSpPr/>
          <p:nvPr/>
        </p:nvSpPr>
        <p:spPr>
          <a:xfrm>
            <a:off y="95250" x="10575"/>
            <a:ext cy="7429500" cx="10138824"/>
          </a:xfrm>
          <a:prstGeom prst="rect">
            <a:avLst/>
          </a:prstGeom>
          <a:blipFill>
            <a:blip r:embed="rId3"/>
            <a:stretch>
              <a:fillRect/>
            </a:stretch>
          </a:blipFill>
        </p:spPr>
      </p:sp>
      <p:sp>
        <p:nvSpPr>
          <p:cNvPr id="165" name="Shape 165"/>
          <p:cNvSpPr txBox="1"/>
          <p:nvPr>
            <p:ph type="title"/>
          </p:nvPr>
        </p:nvSpPr>
        <p:spPr>
          <a:xfrm>
            <a:off y="51150" x="102300"/>
            <a:ext cy="290965" cx="2062324"/>
          </a:xfrm>
          <a:prstGeom prst="rect">
            <a:avLst/>
          </a:prstGeom>
        </p:spPr>
        <p:txBody>
          <a:bodyPr bIns="38100" rIns="38100" lIns="38100" tIns="38100" anchor="ctr" anchorCtr="0">
            <a:noAutofit/>
          </a:bodyPr>
          <a:lstStyle/>
          <a:p>
            <a:pPr algn="l" marR="0" indent="0" marL="0">
              <a:lnSpc>
                <a:spcPct val="120454"/>
              </a:lnSpc>
              <a:spcBef>
                <a:spcPts val="0"/>
              </a:spcBef>
              <a:spcAft>
                <a:spcPts val="0"/>
              </a:spcAft>
              <a:buNone/>
            </a:pPr>
            <a:r>
              <a:rPr sz="1222" lang="en-US">
                <a:solidFill>
                  <a:srgbClr val="000000"/>
                </a:solidFill>
                <a:latin typeface="Arial"/>
                <a:ea typeface="Arial"/>
                <a:cs typeface="Arial"/>
                <a:sym typeface="Arial"/>
              </a:rPr>
              <a:t>Figure 10.6ba</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y="0" x="0"/>
          <a:ext cy="0" cx="0"/>
          <a:chOff y="0" x="0"/>
          <a:chExt cy="0" cx="0"/>
        </a:xfrm>
      </p:grpSpPr>
      <p:sp>
        <p:nvSpPr>
          <p:cNvPr id="170" name="Shape 170"/>
          <p:cNvSpPr/>
          <p:nvPr/>
        </p:nvSpPr>
        <p:spPr>
          <a:xfrm>
            <a:off y="0" x="95250"/>
            <a:ext cy="7620000" cx="9969500"/>
          </a:xfrm>
          <a:prstGeom prst="rect">
            <a:avLst/>
          </a:prstGeom>
          <a:blipFill>
            <a:blip r:embed="rId3"/>
            <a:stretch>
              <a:fillRect/>
            </a:stretch>
          </a:blipFill>
        </p:spPr>
      </p:sp>
      <p:sp>
        <p:nvSpPr>
          <p:cNvPr id="171" name="Shape 171"/>
          <p:cNvSpPr txBox="1"/>
          <p:nvPr>
            <p:ph type="title"/>
          </p:nvPr>
        </p:nvSpPr>
        <p:spPr>
          <a:xfrm>
            <a:off y="51150" x="102300"/>
            <a:ext cy="290965" cx="2062324"/>
          </a:xfrm>
          <a:prstGeom prst="rect">
            <a:avLst/>
          </a:prstGeom>
        </p:spPr>
        <p:txBody>
          <a:bodyPr bIns="38100" rIns="38100" lIns="38100" tIns="38100" anchor="ctr" anchorCtr="0">
            <a:noAutofit/>
          </a:bodyPr>
          <a:lstStyle/>
          <a:p>
            <a:pPr algn="l" marR="0" indent="0" marL="0">
              <a:lnSpc>
                <a:spcPct val="120454"/>
              </a:lnSpc>
              <a:spcBef>
                <a:spcPts val="0"/>
              </a:spcBef>
              <a:spcAft>
                <a:spcPts val="0"/>
              </a:spcAft>
              <a:buNone/>
            </a:pPr>
            <a:r>
              <a:rPr sz="1222" lang="en-US">
                <a:solidFill>
                  <a:srgbClr val="000000"/>
                </a:solidFill>
                <a:latin typeface="Arial"/>
                <a:ea typeface="Arial"/>
                <a:cs typeface="Arial"/>
                <a:sym typeface="Arial"/>
              </a:rPr>
              <a:t>Figure 10.6bb</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y="0" x="0"/>
          <a:ext cy="0" cx="0"/>
          <a:chOff y="0" x="0"/>
          <a:chExt cy="0" cx="0"/>
        </a:xfrm>
      </p:grpSpPr>
      <p:sp>
        <p:nvSpPr>
          <p:cNvPr id="176" name="Shape 176"/>
          <p:cNvSpPr/>
          <p:nvPr/>
        </p:nvSpPr>
        <p:spPr>
          <a:xfrm>
            <a:off y="609600" x="101600"/>
            <a:ext cy="3407825" cx="10138824"/>
          </a:xfrm>
          <a:prstGeom prst="rect">
            <a:avLst/>
          </a:prstGeom>
          <a:blipFill>
            <a:blip r:embed="rId3"/>
            <a:stretch>
              <a:fillRect/>
            </a:stretch>
          </a:blipFill>
        </p:spPr>
      </p:sp>
      <p:sp>
        <p:nvSpPr>
          <p:cNvPr id="177" name="Shape 177"/>
          <p:cNvSpPr txBox="1"/>
          <p:nvPr/>
        </p:nvSpPr>
        <p:spPr>
          <a:xfrm>
            <a:off y="4571200" x="719275"/>
            <a:ext cy="2840749" cx="7977350"/>
          </a:xfrm>
          <a:prstGeom prst="rect">
            <a:avLst/>
          </a:prstGeom>
        </p:spPr>
        <p:txBody>
          <a:bodyPr bIns="38100" rIns="38100" lIns="38100" tIns="38100" anchor="t" anchorCtr="0">
            <a:noAutofit/>
          </a:bodyPr>
          <a:lstStyle/>
          <a:p>
            <a:pPr rtl="0">
              <a:lnSpc>
                <a:spcPct val="100000"/>
              </a:lnSpc>
              <a:buNone/>
            </a:pPr>
            <a:r>
              <a:rPr sz="2666" lang="en-US">
                <a:solidFill>
                  <a:srgbClr val="000000"/>
                </a:solidFill>
                <a:latin typeface="Arial"/>
                <a:ea typeface="Arial"/>
                <a:cs typeface="Arial"/>
                <a:sym typeface="Arial"/>
              </a:rPr>
              <a:t>Diploid Number = 4</a:t>
            </a:r>
          </a:p>
          <a:p>
            <a:r>
              <a:t/>
            </a:r>
          </a:p>
          <a:p>
            <a:pPr rtl="0">
              <a:lnSpc>
                <a:spcPct val="100000"/>
              </a:lnSpc>
              <a:buNone/>
            </a:pPr>
            <a:r>
              <a:rPr sz="2666" lang="en-US">
                <a:solidFill>
                  <a:srgbClr val="000000"/>
                </a:solidFill>
                <a:latin typeface="Arial"/>
                <a:ea typeface="Arial"/>
                <a:cs typeface="Arial"/>
                <a:sym typeface="Arial"/>
              </a:rPr>
              <a:t>Haploid Number of Daughter cells = 2</a:t>
            </a:r>
          </a:p>
          <a:p>
            <a:r>
              <a:t/>
            </a:r>
          </a:p>
          <a:p>
            <a:pPr rtl="0">
              <a:lnSpc>
                <a:spcPct val="100000"/>
              </a:lnSpc>
              <a:buNone/>
            </a:pPr>
            <a:r>
              <a:rPr sz="2666" lang="en-US">
                <a:solidFill>
                  <a:srgbClr val="000000"/>
                </a:solidFill>
                <a:latin typeface="Arial"/>
                <a:ea typeface="Arial"/>
                <a:cs typeface="Arial"/>
                <a:sym typeface="Arial"/>
              </a:rPr>
              <a:t>Each daughter cell is unique due to:</a:t>
            </a:r>
          </a:p>
          <a:p>
            <a:r>
              <a:t/>
            </a:r>
          </a:p>
          <a:p>
            <a:pPr rtl="0" marR="0" indent="0" marL="381000">
              <a:lnSpc>
                <a:spcPct val="100000"/>
              </a:lnSpc>
              <a:spcBef>
                <a:spcPts val="0"/>
              </a:spcBef>
              <a:spcAft>
                <a:spcPts val="0"/>
              </a:spcAft>
              <a:buNone/>
            </a:pPr>
            <a:r>
              <a:rPr sz="2666" lang="en-US">
                <a:solidFill>
                  <a:srgbClr val="000000"/>
                </a:solidFill>
                <a:latin typeface="Arial"/>
                <a:ea typeface="Arial"/>
                <a:cs typeface="Arial"/>
                <a:sym typeface="Arial"/>
              </a:rPr>
              <a:t>Crossing-Over &amp;  Independent Assortment</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y="0" x="0"/>
          <a:ext cy="0" cx="0"/>
          <a:chOff y="0" x="0"/>
          <a:chExt cy="0" cx="0"/>
        </a:xfrm>
      </p:grpSpPr>
      <p:sp>
        <p:nvSpPr>
          <p:cNvPr id="182" name="Shape 182">
            <a:hlinkClick r:id="rId4"/>
          </p:cNvPr>
          <p:cNvSpPr/>
          <p:nvPr/>
        </p:nvSpPr>
        <p:spPr>
          <a:xfrm>
            <a:off y="1015975" x="1219200"/>
            <a:ext cy="5878674" cx="7838250"/>
          </a:xfrm>
          <a:prstGeom prst="rect">
            <a:avLst/>
          </a:prstGeom>
          <a:blipFill>
            <a:blip r:embed="rId5"/>
            <a:stretch>
              <a:fillRect/>
            </a:stretch>
          </a:blipFill>
        </p:spPr>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y="0" x="0"/>
          <a:ext cy="0" cx="0"/>
          <a:chOff y="0" x="0"/>
          <a:chExt cy="0" cx="0"/>
        </a:xfrm>
      </p:grpSpPr>
      <p:sp>
        <p:nvSpPr>
          <p:cNvPr id="187" name="Shape 187"/>
          <p:cNvSpPr txBox="1"/>
          <p:nvPr/>
        </p:nvSpPr>
        <p:spPr>
          <a:xfrm>
            <a:off y="513325" x="521025"/>
            <a:ext cy="5382449" cx="4322424"/>
          </a:xfrm>
          <a:prstGeom prst="rect">
            <a:avLst/>
          </a:prstGeom>
        </p:spPr>
        <p:txBody>
          <a:bodyPr bIns="38100" rIns="38100" lIns="38100" tIns="38100" anchor="t" anchorCtr="0">
            <a:noAutofit/>
          </a:bodyPr>
          <a:lstStyle/>
          <a:p>
            <a:pPr rtl="0">
              <a:lnSpc>
                <a:spcPct val="100000"/>
              </a:lnSpc>
              <a:buNone/>
            </a:pPr>
            <a:r>
              <a:rPr sz="2666" lang="en-US">
                <a:solidFill>
                  <a:srgbClr val="000000"/>
                </a:solidFill>
                <a:latin typeface="Arial"/>
                <a:ea typeface="Arial"/>
                <a:cs typeface="Arial"/>
                <a:sym typeface="Arial"/>
              </a:rPr>
              <a:t>Interphase</a:t>
            </a:r>
          </a:p>
          <a:p>
            <a:r>
              <a:t/>
            </a:r>
          </a:p>
          <a:p>
            <a:pPr rtl="0">
              <a:lnSpc>
                <a:spcPct val="100000"/>
              </a:lnSpc>
              <a:buNone/>
            </a:pPr>
            <a:r>
              <a:rPr sz="2666" lang="en-US">
                <a:solidFill>
                  <a:srgbClr val="000000"/>
                </a:solidFill>
                <a:latin typeface="Arial"/>
                <a:ea typeface="Arial"/>
                <a:cs typeface="Arial"/>
                <a:sym typeface="Arial"/>
              </a:rPr>
              <a:t>Prophase I</a:t>
            </a:r>
          </a:p>
          <a:p>
            <a:pPr rtl="0">
              <a:lnSpc>
                <a:spcPct val="100000"/>
              </a:lnSpc>
              <a:buNone/>
            </a:pPr>
            <a:r>
              <a:rPr sz="2666" lang="en-US">
                <a:solidFill>
                  <a:srgbClr val="000000"/>
                </a:solidFill>
                <a:latin typeface="Arial"/>
                <a:ea typeface="Arial"/>
                <a:cs typeface="Arial"/>
                <a:sym typeface="Arial"/>
              </a:rPr>
              <a:t>Metaphase I</a:t>
            </a:r>
          </a:p>
          <a:p>
            <a:pPr rtl="0">
              <a:lnSpc>
                <a:spcPct val="100000"/>
              </a:lnSpc>
              <a:buNone/>
            </a:pPr>
            <a:r>
              <a:rPr sz="2666" lang="en-US">
                <a:solidFill>
                  <a:srgbClr val="000000"/>
                </a:solidFill>
                <a:latin typeface="Arial"/>
                <a:ea typeface="Arial"/>
                <a:cs typeface="Arial"/>
                <a:sym typeface="Arial"/>
              </a:rPr>
              <a:t>Anaphase I</a:t>
            </a:r>
          </a:p>
          <a:p>
            <a:pPr rtl="0">
              <a:lnSpc>
                <a:spcPct val="100000"/>
              </a:lnSpc>
              <a:buNone/>
            </a:pPr>
            <a:r>
              <a:rPr sz="2666" lang="en-US">
                <a:solidFill>
                  <a:srgbClr val="000000"/>
                </a:solidFill>
                <a:latin typeface="Arial"/>
                <a:ea typeface="Arial"/>
                <a:cs typeface="Arial"/>
                <a:sym typeface="Arial"/>
              </a:rPr>
              <a:t>Telophase (cytokinesis) I</a:t>
            </a:r>
          </a:p>
          <a:p>
            <a:r>
              <a:t/>
            </a:r>
          </a:p>
          <a:p>
            <a:pPr rtl="0">
              <a:lnSpc>
                <a:spcPct val="100000"/>
              </a:lnSpc>
              <a:buNone/>
            </a:pPr>
            <a:r>
              <a:rPr sz="2666" lang="en-US">
                <a:solidFill>
                  <a:srgbClr val="000000"/>
                </a:solidFill>
                <a:latin typeface="Arial"/>
                <a:ea typeface="Arial"/>
                <a:cs typeface="Arial"/>
                <a:sym typeface="Arial"/>
              </a:rPr>
              <a:t>Prophase II</a:t>
            </a:r>
          </a:p>
          <a:p>
            <a:pPr rtl="0">
              <a:lnSpc>
                <a:spcPct val="100000"/>
              </a:lnSpc>
              <a:buNone/>
            </a:pPr>
            <a:r>
              <a:rPr sz="2666" lang="en-US">
                <a:solidFill>
                  <a:srgbClr val="000000"/>
                </a:solidFill>
                <a:latin typeface="Arial"/>
                <a:ea typeface="Arial"/>
                <a:cs typeface="Arial"/>
                <a:sym typeface="Arial"/>
              </a:rPr>
              <a:t>Metaphase II</a:t>
            </a:r>
          </a:p>
          <a:p>
            <a:pPr rtl="0">
              <a:lnSpc>
                <a:spcPct val="100000"/>
              </a:lnSpc>
              <a:buNone/>
            </a:pPr>
            <a:r>
              <a:rPr sz="2666" lang="en-US">
                <a:solidFill>
                  <a:srgbClr val="000000"/>
                </a:solidFill>
                <a:latin typeface="Arial"/>
                <a:ea typeface="Arial"/>
                <a:cs typeface="Arial"/>
                <a:sym typeface="Arial"/>
              </a:rPr>
              <a:t>Anaphase II </a:t>
            </a:r>
          </a:p>
          <a:p>
            <a:pPr rtl="0">
              <a:lnSpc>
                <a:spcPct val="100000"/>
              </a:lnSpc>
              <a:buNone/>
            </a:pPr>
            <a:r>
              <a:rPr sz="2666" lang="en-US">
                <a:solidFill>
                  <a:srgbClr val="000000"/>
                </a:solidFill>
                <a:latin typeface="Arial"/>
                <a:ea typeface="Arial"/>
                <a:cs typeface="Arial"/>
                <a:sym typeface="Arial"/>
              </a:rPr>
              <a:t>Telophase (cytokinesis) II</a:t>
            </a:r>
          </a:p>
        </p:txBody>
      </p:sp>
      <p:sp>
        <p:nvSpPr>
          <p:cNvPr id="188" name="Shape 188"/>
          <p:cNvSpPr txBox="1"/>
          <p:nvPr/>
        </p:nvSpPr>
        <p:spPr>
          <a:xfrm>
            <a:off y="5791200" x="508000"/>
            <a:ext cy="1578574" cx="3690624"/>
          </a:xfrm>
          <a:prstGeom prst="rect">
            <a:avLst/>
          </a:prstGeom>
        </p:spPr>
        <p:txBody>
          <a:bodyPr bIns="38100" rIns="38100" lIns="38100" tIns="38100" anchor="t" anchorCtr="0">
            <a:noAutofit/>
          </a:bodyPr>
          <a:lstStyle/>
          <a:p>
            <a:pPr rtl="0">
              <a:lnSpc>
                <a:spcPct val="100000"/>
              </a:lnSpc>
              <a:buNone/>
            </a:pPr>
            <a:r>
              <a:rPr sz="2666" lang="en-US">
                <a:solidFill>
                  <a:srgbClr val="000000"/>
                </a:solidFill>
                <a:latin typeface="Arial"/>
                <a:ea typeface="Arial"/>
                <a:cs typeface="Arial"/>
                <a:sym typeface="Arial"/>
              </a:rPr>
              <a:t>This is a good time to watch the </a:t>
            </a:r>
            <a:r>
              <a:rPr u="sng" sz="2666" lang="en-US">
                <a:solidFill>
                  <a:srgbClr val="0000FF"/>
                </a:solidFill>
                <a:latin typeface="Arial"/>
                <a:ea typeface="Arial"/>
                <a:cs typeface="Arial"/>
                <a:sym typeface="Arial"/>
                <a:hlinkClick r:id="rId3"/>
              </a:rPr>
              <a:t>MEIOSIS SQUARE DANCE</a:t>
            </a:r>
            <a:r>
              <a:rPr sz="2666" lang="en-US">
                <a:solidFill>
                  <a:srgbClr val="000000"/>
                </a:solidFill>
                <a:latin typeface="Arial"/>
                <a:ea typeface="Arial"/>
                <a:cs typeface="Arial"/>
                <a:sym typeface="Arial"/>
              </a:rPr>
              <a:t>. </a:t>
            </a:r>
          </a:p>
        </p:txBody>
      </p:sp>
      <p:sp>
        <p:nvSpPr>
          <p:cNvPr id="189" name="Shape 189"/>
          <p:cNvSpPr/>
          <p:nvPr/>
        </p:nvSpPr>
        <p:spPr>
          <a:xfrm>
            <a:off y="507975" x="5080000"/>
            <a:ext cy="6121400" cx="4508500"/>
          </a:xfrm>
          <a:prstGeom prst="rect">
            <a:avLst/>
          </a:prstGeom>
          <a:blipFill>
            <a:blip r:embed="rId4"/>
            <a:stretch>
              <a:fillRect/>
            </a:stretch>
          </a:blipFill>
        </p:spPr>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y="0" x="0"/>
          <a:ext cy="0" cx="0"/>
          <a:chOff y="0" x="0"/>
          <a:chExt cy="0" cx="0"/>
        </a:xfrm>
      </p:grpSpPr>
      <p:sp>
        <p:nvSpPr>
          <p:cNvPr id="194" name="Shape 194"/>
          <p:cNvSpPr txBox="1"/>
          <p:nvPr>
            <p:ph type="title"/>
          </p:nvPr>
        </p:nvSpPr>
        <p:spPr>
          <a:xfrm>
            <a:off y="51150" x="102300"/>
            <a:ext cy="290965" cx="2062324"/>
          </a:xfrm>
          <a:prstGeom prst="rect">
            <a:avLst/>
          </a:prstGeom>
        </p:spPr>
        <p:txBody>
          <a:bodyPr bIns="38100" rIns="38100" lIns="38100" tIns="38100" anchor="ctr" anchorCtr="0">
            <a:noAutofit/>
          </a:bodyPr>
          <a:lstStyle/>
          <a:p>
            <a:pPr algn="l" marR="0" indent="0" marL="0">
              <a:lnSpc>
                <a:spcPct val="120454"/>
              </a:lnSpc>
              <a:spcBef>
                <a:spcPts val="0"/>
              </a:spcBef>
              <a:spcAft>
                <a:spcPts val="0"/>
              </a:spcAft>
              <a:buNone/>
            </a:pPr>
            <a:r>
              <a:rPr sz="1222" lang="en-US">
                <a:solidFill>
                  <a:srgbClr val="000000"/>
                </a:solidFill>
                <a:latin typeface="Arial"/>
                <a:ea typeface="Arial"/>
                <a:cs typeface="Arial"/>
                <a:sym typeface="Arial"/>
              </a:rPr>
              <a:t>Pg 180</a:t>
            </a:r>
          </a:p>
        </p:txBody>
      </p:sp>
      <p:sp>
        <p:nvSpPr>
          <p:cNvPr id="195" name="Shape 195"/>
          <p:cNvSpPr/>
          <p:nvPr/>
        </p:nvSpPr>
        <p:spPr>
          <a:xfrm>
            <a:off y="1682750" x="10575"/>
            <a:ext cy="4254474" cx="10138824"/>
          </a:xfrm>
          <a:prstGeom prst="rect">
            <a:avLst/>
          </a:prstGeom>
          <a:blipFill>
            <a:blip r:embed="rId3"/>
            <a:stretch>
              <a:fillRect/>
            </a:stretch>
          </a:blipFill>
        </p:spPr>
      </p:sp>
      <p:sp>
        <p:nvSpPr>
          <p:cNvPr id="196" name="Shape 196"/>
          <p:cNvSpPr txBox="1"/>
          <p:nvPr/>
        </p:nvSpPr>
        <p:spPr>
          <a:xfrm>
            <a:off y="1085125" x="1019425"/>
            <a:ext cy="866075" cx="8100349"/>
          </a:xfrm>
          <a:prstGeom prst="rect">
            <a:avLst/>
          </a:prstGeom>
          <a:solidFill>
            <a:srgbClr val="F3F3F3"/>
          </a:solidFill>
        </p:spPr>
        <p:txBody>
          <a:bodyPr bIns="38100" rIns="38100" lIns="38100" tIns="38100" anchor="t" anchorCtr="0">
            <a:noAutofit/>
          </a:bodyPr>
          <a:lstStyle/>
          <a:p>
            <a:pPr rtl="0">
              <a:lnSpc>
                <a:spcPct val="100000"/>
              </a:lnSpc>
              <a:buNone/>
            </a:pPr>
            <a:r>
              <a:rPr sz="2666" lang="en-US">
                <a:solidFill>
                  <a:srgbClr val="000000"/>
                </a:solidFill>
                <a:latin typeface="Arial"/>
                <a:ea typeface="Arial"/>
                <a:cs typeface="Arial"/>
                <a:sym typeface="Arial"/>
              </a:rPr>
              <a:t>Which of these pictures is metaphase I of MEIOSIS and which is metaphase of MITOSIS?</a:t>
            </a:r>
          </a:p>
        </p:txBody>
      </p:sp>
      <p:sp>
        <p:nvSpPr>
          <p:cNvPr id="197" name="Shape 197"/>
          <p:cNvSpPr txBox="1"/>
          <p:nvPr/>
        </p:nvSpPr>
        <p:spPr>
          <a:xfrm>
            <a:off y="5892800" x="2133600"/>
            <a:ext cy="858525" cx="7799074"/>
          </a:xfrm>
          <a:prstGeom prst="rect">
            <a:avLst/>
          </a:prstGeom>
        </p:spPr>
        <p:txBody>
          <a:bodyPr bIns="38100" rIns="38100" lIns="38100" tIns="38100" anchor="t" anchorCtr="0">
            <a:noAutofit/>
          </a:bodyPr>
          <a:lstStyle/>
          <a:p>
            <a:pPr rtl="0">
              <a:lnSpc>
                <a:spcPct val="100000"/>
              </a:lnSpc>
              <a:buNone/>
            </a:pPr>
            <a:r>
              <a:rPr sz="2666" lang="en-US">
                <a:solidFill>
                  <a:srgbClr val="000000"/>
                </a:solidFill>
                <a:latin typeface="Arial"/>
                <a:ea typeface="Arial"/>
                <a:cs typeface="Arial"/>
                <a:sym typeface="Arial"/>
              </a:rPr>
              <a:t>Mitosis                                              Meiosis</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97">
                                            <p:txEl>
                                              <p:pRg st="0" end="0"/>
                                            </p:txEl>
                                          </p:spTgt>
                                        </p:tgtEl>
                                        <p:attrNameLst>
                                          <p:attrName>style.visibility</p:attrName>
                                        </p:attrNameLst>
                                      </p:cBhvr>
                                      <p:to>
                                        <p:strVal val="visible"/>
                                      </p:to>
                                    </p:set>
                                    <p:animEffect transition="in" filter="fade">
                                      <p:cBhvr>
                                        <p:cTn dur="1000"/>
                                        <p:tgtEl>
                                          <p:spTgt spid="197">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y="0" x="0"/>
          <a:ext cy="0" cx="0"/>
          <a:chOff y="0" x="0"/>
          <a:chExt cy="0" cx="0"/>
        </a:xfrm>
      </p:grpSpPr>
      <p:sp>
        <p:nvSpPr>
          <p:cNvPr id="202" name="Shape 202"/>
          <p:cNvSpPr txBox="1"/>
          <p:nvPr>
            <p:ph type="title"/>
          </p:nvPr>
        </p:nvSpPr>
        <p:spPr>
          <a:xfrm>
            <a:off y="304800" x="304800"/>
            <a:ext cy="990599" cx="9626599"/>
          </a:xfrm>
          <a:prstGeom prst="rect">
            <a:avLst/>
          </a:prstGeom>
        </p:spPr>
        <p:txBody>
          <a:bodyPr bIns="38100" rIns="38100" lIns="38100" tIns="38100" anchor="t" anchorCtr="0">
            <a:noAutofit/>
          </a:bodyPr>
          <a:lstStyle/>
          <a:p>
            <a:pPr rtl="0">
              <a:lnSpc>
                <a:spcPct val="100000"/>
              </a:lnSpc>
              <a:buNone/>
            </a:pPr>
            <a:r>
              <a:rPr sz="4266" lang="en-US">
                <a:solidFill>
                  <a:srgbClr val="000000"/>
                </a:solidFill>
                <a:latin typeface="Arial"/>
                <a:ea typeface="Arial"/>
                <a:cs typeface="Arial"/>
                <a:sym typeface="Arial"/>
              </a:rPr>
              <a:t>Check for understanding</a:t>
            </a:r>
          </a:p>
        </p:txBody>
      </p:sp>
      <p:sp>
        <p:nvSpPr>
          <p:cNvPr id="203" name="Shape 203"/>
          <p:cNvSpPr txBox="1"/>
          <p:nvPr>
            <p:ph idx="1" type="body"/>
          </p:nvPr>
        </p:nvSpPr>
        <p:spPr>
          <a:xfrm>
            <a:off y="1320800" x="304800"/>
            <a:ext cy="5559299" cx="9626124"/>
          </a:xfrm>
          <a:prstGeom prst="rect">
            <a:avLst/>
          </a:prstGeom>
        </p:spPr>
        <p:txBody>
          <a:bodyPr bIns="38100" rIns="38100" lIns="38100" tIns="38100" anchor="t" anchorCtr="0">
            <a:noAutofit/>
          </a:bodyPr>
          <a:lstStyle/>
          <a:p>
            <a:pPr rtl="0">
              <a:lnSpc>
                <a:spcPct val="100000"/>
              </a:lnSpc>
              <a:buNone/>
            </a:pPr>
            <a:r>
              <a:rPr sz="2666" lang="en-US">
                <a:solidFill>
                  <a:srgbClr val="000000"/>
                </a:solidFill>
                <a:latin typeface="Arial"/>
                <a:ea typeface="Arial"/>
                <a:cs typeface="Arial"/>
                <a:sym typeface="Arial"/>
              </a:rPr>
              <a:t>1.  What phase directly follows metaphase I?</a:t>
            </a:r>
          </a:p>
          <a:p>
            <a:r>
              <a:t/>
            </a:r>
          </a:p>
          <a:p>
            <a:pPr rtl="0">
              <a:lnSpc>
                <a:spcPct val="100000"/>
              </a:lnSpc>
              <a:buNone/>
            </a:pPr>
            <a:r>
              <a:rPr sz="2666" lang="en-US">
                <a:solidFill>
                  <a:srgbClr val="000000"/>
                </a:solidFill>
                <a:latin typeface="Arial"/>
                <a:ea typeface="Arial"/>
                <a:cs typeface="Arial"/>
                <a:sym typeface="Arial"/>
              </a:rPr>
              <a:t>2.  How many cells are present at the end of meiosis I ?</a:t>
            </a:r>
          </a:p>
          <a:p>
            <a:r>
              <a:t/>
            </a:r>
          </a:p>
          <a:p>
            <a:pPr rtl="0">
              <a:lnSpc>
                <a:spcPct val="100000"/>
              </a:lnSpc>
              <a:buNone/>
            </a:pPr>
            <a:r>
              <a:rPr sz="2666" lang="en-US">
                <a:solidFill>
                  <a:srgbClr val="000000"/>
                </a:solidFill>
                <a:latin typeface="Arial"/>
                <a:ea typeface="Arial"/>
                <a:cs typeface="Arial"/>
                <a:sym typeface="Arial"/>
              </a:rPr>
              <a:t>3.  A cell has a diploid number of 60, what is the organism's haploid number? </a:t>
            </a:r>
          </a:p>
          <a:p>
            <a:r>
              <a:t/>
            </a:r>
          </a:p>
          <a:p>
            <a:pPr rtl="0">
              <a:lnSpc>
                <a:spcPct val="100000"/>
              </a:lnSpc>
              <a:buNone/>
            </a:pPr>
            <a:r>
              <a:rPr sz="2666" lang="en-US">
                <a:solidFill>
                  <a:srgbClr val="000000"/>
                </a:solidFill>
                <a:latin typeface="Arial"/>
                <a:ea typeface="Arial"/>
                <a:cs typeface="Arial"/>
                <a:sym typeface="Arial"/>
              </a:rPr>
              <a:t>4.  Meiosis occurs in what type of cells?</a:t>
            </a:r>
          </a:p>
          <a:p>
            <a:r>
              <a:t/>
            </a:r>
          </a:p>
          <a:p>
            <a:pPr rtl="0">
              <a:lnSpc>
                <a:spcPct val="100000"/>
              </a:lnSpc>
              <a:buNone/>
            </a:pPr>
            <a:r>
              <a:rPr sz="2666" lang="en-US">
                <a:solidFill>
                  <a:srgbClr val="000000"/>
                </a:solidFill>
                <a:latin typeface="Arial"/>
                <a:ea typeface="Arial"/>
                <a:cs typeface="Arial"/>
                <a:sym typeface="Arial"/>
              </a:rPr>
              <a:t>5.  In what phase do homologous chromosomes pair up and crossing-over can occur?</a:t>
            </a:r>
          </a:p>
          <a:p>
            <a:r>
              <a:t/>
            </a:r>
          </a:p>
          <a:p>
            <a:pPr rtl="0">
              <a:lnSpc>
                <a:spcPct val="100000"/>
              </a:lnSpc>
              <a:buNone/>
            </a:pPr>
            <a:r>
              <a:rPr sz="2666" lang="en-US">
                <a:solidFill>
                  <a:srgbClr val="000000"/>
                </a:solidFill>
                <a:latin typeface="Arial"/>
                <a:ea typeface="Arial"/>
                <a:cs typeface="Arial"/>
                <a:sym typeface="Arial"/>
              </a:rPr>
              <a:t>6.  In what phase do the CHROMATIDS separate?</a:t>
            </a:r>
          </a:p>
        </p:txBody>
      </p:sp>
      <p:sp>
        <p:nvSpPr>
          <p:cNvPr id="204" name="Shape 204"/>
          <p:cNvSpPr txBox="1"/>
          <p:nvPr/>
        </p:nvSpPr>
        <p:spPr>
          <a:xfrm>
            <a:off y="1320800" x="7416800"/>
            <a:ext cy="475375" cx="1895700"/>
          </a:xfrm>
          <a:prstGeom prst="rect">
            <a:avLst/>
          </a:prstGeom>
        </p:spPr>
        <p:txBody>
          <a:bodyPr bIns="38100" rIns="38100" lIns="38100" tIns="38100" anchor="t" anchorCtr="0">
            <a:noAutofit/>
          </a:bodyPr>
          <a:lstStyle/>
          <a:p>
            <a:pPr rtl="0">
              <a:lnSpc>
                <a:spcPct val="100000"/>
              </a:lnSpc>
              <a:buNone/>
            </a:pPr>
            <a:r>
              <a:rPr sz="2666" lang="en-US">
                <a:solidFill>
                  <a:srgbClr val="FF0000"/>
                </a:solidFill>
                <a:latin typeface="Arial"/>
                <a:ea typeface="Arial"/>
                <a:cs typeface="Arial"/>
                <a:sym typeface="Arial"/>
              </a:rPr>
              <a:t>anaphase I</a:t>
            </a:r>
          </a:p>
        </p:txBody>
      </p:sp>
      <p:sp>
        <p:nvSpPr>
          <p:cNvPr id="205" name="Shape 205"/>
          <p:cNvSpPr txBox="1"/>
          <p:nvPr/>
        </p:nvSpPr>
        <p:spPr>
          <a:xfrm>
            <a:off y="2133600" x="8940800"/>
            <a:ext cy="509424" cx="424850"/>
          </a:xfrm>
          <a:prstGeom prst="rect">
            <a:avLst/>
          </a:prstGeom>
        </p:spPr>
        <p:txBody>
          <a:bodyPr bIns="38100" rIns="38100" lIns="38100" tIns="38100" anchor="t" anchorCtr="0">
            <a:noAutofit/>
          </a:bodyPr>
          <a:lstStyle/>
          <a:p>
            <a:pPr rtl="0">
              <a:lnSpc>
                <a:spcPct val="100000"/>
              </a:lnSpc>
              <a:buNone/>
            </a:pPr>
            <a:r>
              <a:rPr sz="2666" lang="en-US">
                <a:solidFill>
                  <a:srgbClr val="FF0000"/>
                </a:solidFill>
                <a:latin typeface="Arial"/>
                <a:ea typeface="Arial"/>
                <a:cs typeface="Arial"/>
                <a:sym typeface="Arial"/>
              </a:rPr>
              <a:t>2</a:t>
            </a:r>
          </a:p>
        </p:txBody>
      </p:sp>
      <p:sp>
        <p:nvSpPr>
          <p:cNvPr id="206" name="Shape 206"/>
          <p:cNvSpPr txBox="1"/>
          <p:nvPr/>
        </p:nvSpPr>
        <p:spPr>
          <a:xfrm>
            <a:off y="3451925" x="3039725"/>
            <a:ext cy="436124" cx="637125"/>
          </a:xfrm>
          <a:prstGeom prst="rect">
            <a:avLst/>
          </a:prstGeom>
        </p:spPr>
        <p:txBody>
          <a:bodyPr bIns="38100" rIns="38100" lIns="38100" tIns="38100" anchor="t" anchorCtr="0">
            <a:noAutofit/>
          </a:bodyPr>
          <a:lstStyle/>
          <a:p>
            <a:pPr rtl="0">
              <a:lnSpc>
                <a:spcPct val="100000"/>
              </a:lnSpc>
              <a:buNone/>
            </a:pPr>
            <a:r>
              <a:rPr sz="2666" lang="en-US">
                <a:solidFill>
                  <a:srgbClr val="FF0000"/>
                </a:solidFill>
                <a:latin typeface="Arial"/>
                <a:ea typeface="Arial"/>
                <a:cs typeface="Arial"/>
                <a:sym typeface="Arial"/>
              </a:rPr>
              <a:t>30</a:t>
            </a:r>
          </a:p>
        </p:txBody>
      </p:sp>
      <p:sp>
        <p:nvSpPr>
          <p:cNvPr id="207" name="Shape 207"/>
          <p:cNvSpPr txBox="1"/>
          <p:nvPr/>
        </p:nvSpPr>
        <p:spPr>
          <a:xfrm>
            <a:off y="4166550" x="6498725"/>
            <a:ext cy="493675" cx="1490624"/>
          </a:xfrm>
          <a:prstGeom prst="rect">
            <a:avLst/>
          </a:prstGeom>
        </p:spPr>
        <p:txBody>
          <a:bodyPr bIns="38100" rIns="38100" lIns="38100" tIns="38100" anchor="t" anchorCtr="0">
            <a:noAutofit/>
          </a:bodyPr>
          <a:lstStyle/>
          <a:p>
            <a:pPr rtl="0">
              <a:lnSpc>
                <a:spcPct val="100000"/>
              </a:lnSpc>
              <a:buNone/>
            </a:pPr>
            <a:r>
              <a:rPr sz="2666" lang="en-US">
                <a:solidFill>
                  <a:srgbClr val="FF0000"/>
                </a:solidFill>
                <a:latin typeface="Arial"/>
                <a:ea typeface="Arial"/>
                <a:cs typeface="Arial"/>
                <a:sym typeface="Arial"/>
              </a:rPr>
              <a:t>gametes</a:t>
            </a:r>
          </a:p>
        </p:txBody>
      </p:sp>
      <p:sp>
        <p:nvSpPr>
          <p:cNvPr id="208" name="Shape 208"/>
          <p:cNvSpPr txBox="1"/>
          <p:nvPr/>
        </p:nvSpPr>
        <p:spPr>
          <a:xfrm>
            <a:off y="5384775" x="4267200"/>
            <a:ext cy="475375" cx="1866575"/>
          </a:xfrm>
          <a:prstGeom prst="rect">
            <a:avLst/>
          </a:prstGeom>
        </p:spPr>
        <p:txBody>
          <a:bodyPr bIns="38100" rIns="38100" lIns="38100" tIns="38100" anchor="t" anchorCtr="0">
            <a:noAutofit/>
          </a:bodyPr>
          <a:lstStyle/>
          <a:p>
            <a:pPr rtl="0">
              <a:lnSpc>
                <a:spcPct val="100000"/>
              </a:lnSpc>
              <a:buNone/>
            </a:pPr>
            <a:r>
              <a:rPr sz="2666" lang="en-US">
                <a:solidFill>
                  <a:srgbClr val="FF0000"/>
                </a:solidFill>
                <a:latin typeface="Arial"/>
                <a:ea typeface="Arial"/>
                <a:cs typeface="Arial"/>
                <a:sym typeface="Arial"/>
              </a:rPr>
              <a:t>prophase 1</a:t>
            </a:r>
          </a:p>
        </p:txBody>
      </p:sp>
      <p:sp>
        <p:nvSpPr>
          <p:cNvPr id="209" name="Shape 209"/>
          <p:cNvSpPr txBox="1"/>
          <p:nvPr/>
        </p:nvSpPr>
        <p:spPr>
          <a:xfrm>
            <a:off y="6705600" x="6400800"/>
            <a:ext cy="475375" cx="2467850"/>
          </a:xfrm>
          <a:prstGeom prst="rect">
            <a:avLst/>
          </a:prstGeom>
        </p:spPr>
        <p:txBody>
          <a:bodyPr bIns="38100" rIns="38100" lIns="38100" tIns="38100" anchor="t" anchorCtr="0">
            <a:noAutofit/>
          </a:bodyPr>
          <a:lstStyle/>
          <a:p>
            <a:pPr rtl="0">
              <a:lnSpc>
                <a:spcPct val="100000"/>
              </a:lnSpc>
              <a:buNone/>
            </a:pPr>
            <a:r>
              <a:rPr sz="2666" lang="en-US">
                <a:solidFill>
                  <a:srgbClr val="FF0000"/>
                </a:solidFill>
                <a:latin typeface="Arial"/>
                <a:ea typeface="Arial"/>
                <a:cs typeface="Arial"/>
                <a:sym typeface="Arial"/>
              </a:rPr>
              <a:t>anaphase 2</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4">
                                            <p:txEl>
                                              <p:pRg st="0" end="0"/>
                                            </p:txEl>
                                          </p:spTgt>
                                        </p:tgtEl>
                                        <p:attrNameLst>
                                          <p:attrName>style.visibility</p:attrName>
                                        </p:attrNameLst>
                                      </p:cBhvr>
                                      <p:to>
                                        <p:strVal val="visible"/>
                                      </p:to>
                                    </p:set>
                                    <p:animEffect transition="in" filter="fade">
                                      <p:cBhvr>
                                        <p:cTn dur="1000"/>
                                        <p:tgtEl>
                                          <p:spTgt spid="204">
                                            <p:txEl>
                                              <p:pRg st="0" end="0"/>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5">
                                            <p:txEl>
                                              <p:pRg st="0" end="0"/>
                                            </p:txEl>
                                          </p:spTgt>
                                        </p:tgtEl>
                                        <p:attrNameLst>
                                          <p:attrName>style.visibility</p:attrName>
                                        </p:attrNameLst>
                                      </p:cBhvr>
                                      <p:to>
                                        <p:strVal val="visible"/>
                                      </p:to>
                                    </p:set>
                                    <p:animEffect transition="in" filter="fade">
                                      <p:cBhvr>
                                        <p:cTn dur="1000"/>
                                        <p:tgtEl>
                                          <p:spTgt spid="205">
                                            <p:txEl>
                                              <p:pRg st="0" end="0"/>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6">
                                            <p:txEl>
                                              <p:pRg st="0" end="0"/>
                                            </p:txEl>
                                          </p:spTgt>
                                        </p:tgtEl>
                                        <p:attrNameLst>
                                          <p:attrName>style.visibility</p:attrName>
                                        </p:attrNameLst>
                                      </p:cBhvr>
                                      <p:to>
                                        <p:strVal val="visible"/>
                                      </p:to>
                                    </p:set>
                                    <p:animEffect transition="in" filter="fade">
                                      <p:cBhvr>
                                        <p:cTn dur="1000"/>
                                        <p:tgtEl>
                                          <p:spTgt spid="206">
                                            <p:txEl>
                                              <p:pRg st="0" end="0"/>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7">
                                            <p:txEl>
                                              <p:pRg st="0" end="0"/>
                                            </p:txEl>
                                          </p:spTgt>
                                        </p:tgtEl>
                                        <p:attrNameLst>
                                          <p:attrName>style.visibility</p:attrName>
                                        </p:attrNameLst>
                                      </p:cBhvr>
                                      <p:to>
                                        <p:strVal val="visible"/>
                                      </p:to>
                                    </p:set>
                                    <p:animEffect transition="in" filter="fade">
                                      <p:cBhvr>
                                        <p:cTn dur="1000"/>
                                        <p:tgtEl>
                                          <p:spTgt spid="207">
                                            <p:txEl>
                                              <p:pRg st="0" end="0"/>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8">
                                            <p:txEl>
                                              <p:pRg st="0" end="0"/>
                                            </p:txEl>
                                          </p:spTgt>
                                        </p:tgtEl>
                                        <p:attrNameLst>
                                          <p:attrName>style.visibility</p:attrName>
                                        </p:attrNameLst>
                                      </p:cBhvr>
                                      <p:to>
                                        <p:strVal val="visible"/>
                                      </p:to>
                                    </p:set>
                                    <p:animEffect transition="in" filter="fade">
                                      <p:cBhvr>
                                        <p:cTn dur="1000"/>
                                        <p:tgtEl>
                                          <p:spTgt spid="208">
                                            <p:txEl>
                                              <p:pRg st="0" end="0"/>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9">
                                            <p:txEl>
                                              <p:pRg st="0" end="0"/>
                                            </p:txEl>
                                          </p:spTgt>
                                        </p:tgtEl>
                                        <p:attrNameLst>
                                          <p:attrName>style.visibility</p:attrName>
                                        </p:attrNameLst>
                                      </p:cBhvr>
                                      <p:to>
                                        <p:strVal val="visible"/>
                                      </p:to>
                                    </p:set>
                                    <p:animEffect transition="in" filter="fade">
                                      <p:cBhvr>
                                        <p:cTn dur="1000"/>
                                        <p:tgtEl>
                                          <p:spTgt spid="209">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y="0" x="0"/>
          <a:ext cy="0" cx="0"/>
          <a:chOff y="0" x="0"/>
          <a:chExt cy="0" cx="0"/>
        </a:xfrm>
      </p:grpSpPr>
      <p:sp>
        <p:nvSpPr>
          <p:cNvPr id="214" name="Shape 214"/>
          <p:cNvSpPr/>
          <p:nvPr/>
        </p:nvSpPr>
        <p:spPr>
          <a:xfrm>
            <a:off y="914400" x="1219200"/>
            <a:ext cy="5118075" cx="1854200"/>
          </a:xfrm>
          <a:prstGeom prst="rect">
            <a:avLst/>
          </a:prstGeom>
          <a:blipFill>
            <a:blip r:embed="rId3"/>
            <a:stretch>
              <a:fillRect/>
            </a:stretch>
          </a:blipFill>
        </p:spPr>
      </p:sp>
      <p:sp>
        <p:nvSpPr>
          <p:cNvPr id="215" name="Shape 215"/>
          <p:cNvSpPr txBox="1"/>
          <p:nvPr/>
        </p:nvSpPr>
        <p:spPr>
          <a:xfrm>
            <a:off y="304800" x="406400"/>
            <a:ext cy="699375" cx="3497149"/>
          </a:xfrm>
          <a:prstGeom prst="rect">
            <a:avLst/>
          </a:prstGeom>
        </p:spPr>
        <p:txBody>
          <a:bodyPr bIns="38100" rIns="38100" lIns="38100" tIns="38100" anchor="t" anchorCtr="0">
            <a:noAutofit/>
          </a:bodyPr>
          <a:lstStyle/>
          <a:p>
            <a:pPr rtl="0">
              <a:lnSpc>
                <a:spcPct val="100000"/>
              </a:lnSpc>
              <a:buNone/>
            </a:pPr>
            <a:r>
              <a:rPr sz="2666" lang="en-US">
                <a:solidFill>
                  <a:srgbClr val="000000"/>
                </a:solidFill>
                <a:latin typeface="Arial"/>
                <a:ea typeface="Arial"/>
                <a:cs typeface="Arial"/>
                <a:sym typeface="Arial"/>
              </a:rPr>
              <a:t>7.  Identify the phase:</a:t>
            </a:r>
          </a:p>
        </p:txBody>
      </p:sp>
      <p:sp>
        <p:nvSpPr>
          <p:cNvPr id="216" name="Shape 216"/>
          <p:cNvSpPr txBox="1"/>
          <p:nvPr/>
        </p:nvSpPr>
        <p:spPr>
          <a:xfrm>
            <a:off y="304800" x="6197600"/>
            <a:ext cy="699375" cx="3497149"/>
          </a:xfrm>
          <a:prstGeom prst="rect">
            <a:avLst/>
          </a:prstGeom>
        </p:spPr>
        <p:txBody>
          <a:bodyPr bIns="38100" rIns="38100" lIns="38100" tIns="38100" anchor="t" anchorCtr="0">
            <a:noAutofit/>
          </a:bodyPr>
          <a:lstStyle/>
          <a:p>
            <a:pPr rtl="0">
              <a:lnSpc>
                <a:spcPct val="100000"/>
              </a:lnSpc>
              <a:buNone/>
            </a:pPr>
            <a:r>
              <a:rPr sz="2666" lang="en-US">
                <a:solidFill>
                  <a:srgbClr val="000000"/>
                </a:solidFill>
                <a:latin typeface="Arial"/>
                <a:ea typeface="Arial"/>
                <a:cs typeface="Arial"/>
                <a:sym typeface="Arial"/>
              </a:rPr>
              <a:t>8.  Identify the phase:</a:t>
            </a:r>
          </a:p>
        </p:txBody>
      </p:sp>
      <p:sp>
        <p:nvSpPr>
          <p:cNvPr id="217" name="Shape 217"/>
          <p:cNvSpPr/>
          <p:nvPr/>
        </p:nvSpPr>
        <p:spPr>
          <a:xfrm>
            <a:off y="1219200" x="7112000"/>
            <a:ext cy="5118075" cx="1612900"/>
          </a:xfrm>
          <a:prstGeom prst="rect">
            <a:avLst/>
          </a:prstGeom>
          <a:blipFill>
            <a:blip r:embed="rId4"/>
            <a:stretch>
              <a:fillRect/>
            </a:stretch>
          </a:blipFill>
        </p:spPr>
      </p:sp>
      <p:sp>
        <p:nvSpPr>
          <p:cNvPr id="218" name="Shape 218"/>
          <p:cNvSpPr txBox="1"/>
          <p:nvPr/>
        </p:nvSpPr>
        <p:spPr>
          <a:xfrm>
            <a:off y="6299175" x="1320800"/>
            <a:ext cy="562675" cx="1978025"/>
          </a:xfrm>
          <a:prstGeom prst="rect">
            <a:avLst/>
          </a:prstGeom>
        </p:spPr>
        <p:txBody>
          <a:bodyPr bIns="38100" rIns="38100" lIns="38100" tIns="38100" anchor="t" anchorCtr="0">
            <a:noAutofit/>
          </a:bodyPr>
          <a:lstStyle/>
          <a:p>
            <a:pPr rtl="0">
              <a:lnSpc>
                <a:spcPct val="100000"/>
              </a:lnSpc>
              <a:buNone/>
            </a:pPr>
            <a:r>
              <a:rPr sz="2666" lang="en-US">
                <a:solidFill>
                  <a:srgbClr val="FF0000"/>
                </a:solidFill>
                <a:latin typeface="Arial"/>
                <a:ea typeface="Arial"/>
                <a:cs typeface="Arial"/>
                <a:sym typeface="Arial"/>
              </a:rPr>
              <a:t>anaphase 1</a:t>
            </a:r>
          </a:p>
        </p:txBody>
      </p:sp>
      <p:sp>
        <p:nvSpPr>
          <p:cNvPr id="219" name="Shape 219"/>
          <p:cNvSpPr txBox="1"/>
          <p:nvPr/>
        </p:nvSpPr>
        <p:spPr>
          <a:xfrm>
            <a:off y="6400800" x="7010400"/>
            <a:ext cy="562675" cx="1978025"/>
          </a:xfrm>
          <a:prstGeom prst="rect">
            <a:avLst/>
          </a:prstGeom>
        </p:spPr>
        <p:txBody>
          <a:bodyPr bIns="38100" rIns="38100" lIns="38100" tIns="38100" anchor="t" anchorCtr="0">
            <a:noAutofit/>
          </a:bodyPr>
          <a:lstStyle/>
          <a:p>
            <a:pPr rtl="0">
              <a:lnSpc>
                <a:spcPct val="100000"/>
              </a:lnSpc>
              <a:buNone/>
            </a:pPr>
            <a:r>
              <a:rPr sz="2666" lang="en-US">
                <a:solidFill>
                  <a:srgbClr val="FF0000"/>
                </a:solidFill>
                <a:latin typeface="Arial"/>
                <a:ea typeface="Arial"/>
                <a:cs typeface="Arial"/>
                <a:sym typeface="Arial"/>
              </a:rPr>
              <a:t>anaphase 2</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18">
                                            <p:txEl>
                                              <p:pRg st="0" end="0"/>
                                            </p:txEl>
                                          </p:spTgt>
                                        </p:tgtEl>
                                        <p:attrNameLst>
                                          <p:attrName>style.visibility</p:attrName>
                                        </p:attrNameLst>
                                      </p:cBhvr>
                                      <p:to>
                                        <p:strVal val="visible"/>
                                      </p:to>
                                    </p:set>
                                    <p:animEffect transition="in" filter="fade">
                                      <p:cBhvr>
                                        <p:cTn dur="1000"/>
                                        <p:tgtEl>
                                          <p:spTgt spid="218">
                                            <p:txEl>
                                              <p:pRg st="0" end="0"/>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19">
                                            <p:txEl>
                                              <p:pRg st="0" end="0"/>
                                            </p:txEl>
                                          </p:spTgt>
                                        </p:tgtEl>
                                        <p:attrNameLst>
                                          <p:attrName>style.visibility</p:attrName>
                                        </p:attrNameLst>
                                      </p:cBhvr>
                                      <p:to>
                                        <p:strVal val="visible"/>
                                      </p:to>
                                    </p:set>
                                    <p:animEffect transition="in" filter="fade">
                                      <p:cBhvr>
                                        <p:cTn dur="1000"/>
                                        <p:tgtEl>
                                          <p:spTgt spid="219">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23" name="Shape 223"/>
        <p:cNvGrpSpPr/>
        <p:nvPr/>
      </p:nvGrpSpPr>
      <p:grpSpPr>
        <a:xfrm>
          <a:off y="0" x="0"/>
          <a:ext cy="0" cx="0"/>
          <a:chOff y="0" x="0"/>
          <a:chExt cy="0" cx="0"/>
        </a:xfrm>
      </p:grpSpPr>
      <p:sp>
        <p:nvSpPr>
          <p:cNvPr id="224" name="Shape 224"/>
          <p:cNvSpPr txBox="1"/>
          <p:nvPr>
            <p:ph type="title"/>
          </p:nvPr>
        </p:nvSpPr>
        <p:spPr>
          <a:xfrm>
            <a:off y="288800" x="294850"/>
            <a:ext cy="554050" cx="9463650"/>
          </a:xfrm>
          <a:prstGeom prst="rect">
            <a:avLst/>
          </a:prstGeom>
        </p:spPr>
        <p:txBody>
          <a:bodyPr bIns="38100" rIns="38100" lIns="38100" tIns="38100" anchor="t" anchorCtr="0">
            <a:noAutofit/>
          </a:bodyPr>
          <a:lstStyle/>
          <a:p>
            <a:pPr rtl="0">
              <a:lnSpc>
                <a:spcPct val="100000"/>
              </a:lnSpc>
              <a:buNone/>
            </a:pPr>
            <a:r>
              <a:rPr sz="2933" lang="en-US">
                <a:solidFill>
                  <a:srgbClr val="000000"/>
                </a:solidFill>
                <a:latin typeface="Arial"/>
                <a:ea typeface="Arial"/>
                <a:cs typeface="Arial"/>
                <a:sym typeface="Arial"/>
              </a:rPr>
              <a:t>Sexual Reproduction - why is every offspring unique?</a:t>
            </a:r>
          </a:p>
        </p:txBody>
      </p:sp>
      <p:sp>
        <p:nvSpPr>
          <p:cNvPr id="225" name="Shape 225"/>
          <p:cNvSpPr txBox="1"/>
          <p:nvPr>
            <p:ph idx="1" type="body"/>
          </p:nvPr>
        </p:nvSpPr>
        <p:spPr>
          <a:xfrm>
            <a:off y="1320800" x="203200"/>
            <a:ext cy="2474849" cx="4972049"/>
          </a:xfrm>
          <a:prstGeom prst="rect">
            <a:avLst/>
          </a:prstGeom>
        </p:spPr>
        <p:txBody>
          <a:bodyPr bIns="38100" rIns="38100" lIns="38100" tIns="38100" anchor="t" anchorCtr="0">
            <a:noAutofit/>
          </a:bodyPr>
          <a:lstStyle/>
          <a:p>
            <a:pPr rtl="0">
              <a:lnSpc>
                <a:spcPct val="100000"/>
              </a:lnSpc>
              <a:buNone/>
            </a:pPr>
            <a:r>
              <a:rPr sz="2666" lang="en-US">
                <a:solidFill>
                  <a:srgbClr val="000000"/>
                </a:solidFill>
                <a:latin typeface="Arial"/>
                <a:ea typeface="Arial"/>
                <a:cs typeface="Arial"/>
                <a:sym typeface="Arial"/>
              </a:rPr>
              <a:t>This shows how genes are randomly sorted during metaphase.  Depending on how the chromosomes line up, the offspring have different combinations of genes. </a:t>
            </a:r>
          </a:p>
        </p:txBody>
      </p:sp>
      <p:sp>
        <p:nvSpPr>
          <p:cNvPr id="226" name="Shape 226"/>
          <p:cNvSpPr/>
          <p:nvPr/>
        </p:nvSpPr>
        <p:spPr>
          <a:xfrm>
            <a:off y="1015975" x="5283200"/>
            <a:ext cy="3390900" cx="4191000"/>
          </a:xfrm>
          <a:prstGeom prst="rect">
            <a:avLst/>
          </a:prstGeom>
          <a:blipFill>
            <a:blip r:embed="rId4"/>
            <a:stretch>
              <a:fillRect/>
            </a:stretch>
          </a:blipFill>
        </p:spPr>
      </p:sp>
      <p:sp>
        <p:nvSpPr>
          <p:cNvPr id="227" name="Shape 227"/>
          <p:cNvSpPr/>
          <p:nvPr/>
        </p:nvSpPr>
        <p:spPr>
          <a:xfrm>
            <a:off y="4978400" x="406400"/>
            <a:ext cy="1435100" cx="9004300"/>
          </a:xfrm>
          <a:prstGeom prst="rect">
            <a:avLst/>
          </a:prstGeom>
          <a:blipFill>
            <a:blip r:embed="rId5"/>
            <a:stretch>
              <a:fillRect/>
            </a:stretch>
          </a:blipFill>
        </p:spPr>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 name="Shape 33"/>
        <p:cNvGrpSpPr/>
        <p:nvPr/>
      </p:nvGrpSpPr>
      <p:grpSpPr>
        <a:xfrm>
          <a:off y="0" x="0"/>
          <a:ext cy="0" cx="0"/>
          <a:chOff y="0" x="0"/>
          <a:chExt cy="0" cx="0"/>
        </a:xfrm>
      </p:grpSpPr>
      <p:sp>
        <p:nvSpPr>
          <p:cNvPr id="34" name="Shape 34"/>
          <p:cNvSpPr/>
          <p:nvPr/>
        </p:nvSpPr>
        <p:spPr>
          <a:xfrm>
            <a:off y="203200" x="508000"/>
            <a:ext cy="5961675" cx="9235275"/>
          </a:xfrm>
          <a:prstGeom prst="rect">
            <a:avLst/>
          </a:prstGeom>
          <a:blipFill>
            <a:blip r:embed="rId3"/>
            <a:stretch>
              <a:fillRect/>
            </a:stretch>
          </a:blipFill>
        </p:spPr>
      </p:sp>
      <p:sp>
        <p:nvSpPr>
          <p:cNvPr id="35" name="Shape 35"/>
          <p:cNvSpPr txBox="1"/>
          <p:nvPr>
            <p:ph type="title"/>
          </p:nvPr>
        </p:nvSpPr>
        <p:spPr>
          <a:xfrm>
            <a:off y="51150" x="102300"/>
            <a:ext cy="290965" cx="2062324"/>
          </a:xfrm>
          <a:prstGeom prst="rect">
            <a:avLst/>
          </a:prstGeom>
        </p:spPr>
        <p:txBody>
          <a:bodyPr bIns="38100" rIns="38100" lIns="38100" tIns="38100" anchor="ctr" anchorCtr="0">
            <a:noAutofit/>
          </a:bodyPr>
          <a:lstStyle/>
          <a:p>
            <a:pPr algn="l" marR="0" indent="0" marL="0">
              <a:lnSpc>
                <a:spcPct val="120454"/>
              </a:lnSpc>
              <a:spcBef>
                <a:spcPts val="0"/>
              </a:spcBef>
              <a:spcAft>
                <a:spcPts val="0"/>
              </a:spcAft>
              <a:buNone/>
            </a:pPr>
            <a:r>
              <a:rPr sz="1222" lang="en-US">
                <a:solidFill>
                  <a:srgbClr val="000000"/>
                </a:solidFill>
                <a:latin typeface="Arial"/>
                <a:ea typeface="Arial"/>
                <a:cs typeface="Arial"/>
                <a:sym typeface="Arial"/>
              </a:rPr>
              <a:t>Figure 10.1a</a:t>
            </a:r>
          </a:p>
        </p:txBody>
      </p:sp>
      <p:sp>
        <p:nvSpPr>
          <p:cNvPr id="36" name="Shape 36"/>
          <p:cNvSpPr txBox="1"/>
          <p:nvPr/>
        </p:nvSpPr>
        <p:spPr>
          <a:xfrm>
            <a:off y="5994375" x="609600"/>
            <a:ext cy="1137149" cx="9005300"/>
          </a:xfrm>
          <a:prstGeom prst="rect">
            <a:avLst/>
          </a:prstGeom>
          <a:solidFill>
            <a:srgbClr val="FFFFFF"/>
          </a:solidFill>
        </p:spPr>
        <p:txBody>
          <a:bodyPr bIns="38100" rIns="38100" lIns="38100" tIns="38100" anchor="t" anchorCtr="0">
            <a:noAutofit/>
          </a:bodyPr>
          <a:lstStyle/>
          <a:p>
            <a:pPr rtl="0">
              <a:lnSpc>
                <a:spcPct val="100000"/>
              </a:lnSpc>
              <a:buNone/>
            </a:pPr>
            <a:r>
              <a:rPr sz="2400" lang="en-US">
                <a:solidFill>
                  <a:srgbClr val="000000"/>
                </a:solidFill>
                <a:latin typeface="Arial"/>
                <a:ea typeface="Arial"/>
                <a:cs typeface="Arial"/>
                <a:sym typeface="Arial"/>
              </a:rPr>
              <a:t>The word chromosome comes from the </a:t>
            </a:r>
            <a:r>
              <a:rPr u="sng" sz="2400" lang="en-US">
                <a:solidFill>
                  <a:srgbClr val="0000FF"/>
                </a:solidFill>
                <a:latin typeface="Arial"/>
                <a:ea typeface="Arial"/>
                <a:cs typeface="Arial"/>
                <a:sym typeface="Arial"/>
                <a:hlinkClick r:id="rId4"/>
              </a:rPr>
              <a:t>Greek</a:t>
            </a:r>
            <a:r>
              <a:rPr sz="2400" lang="en-US">
                <a:solidFill>
                  <a:srgbClr val="000000"/>
                </a:solidFill>
                <a:latin typeface="Arial"/>
                <a:ea typeface="Arial"/>
                <a:cs typeface="Arial"/>
                <a:sym typeface="Arial"/>
              </a:rPr>
              <a:t> χρῶμα (chroma, colour) and σῶμα (soma, body) due to their property of being very strongly stained by particular </a:t>
            </a:r>
            <a:r>
              <a:rPr u="sng" sz="2400" lang="en-US">
                <a:solidFill>
                  <a:srgbClr val="0000FF"/>
                </a:solidFill>
                <a:latin typeface="Arial"/>
                <a:ea typeface="Arial"/>
                <a:cs typeface="Arial"/>
                <a:sym typeface="Arial"/>
                <a:hlinkClick r:id="rId5"/>
              </a:rPr>
              <a:t>dyes</a:t>
            </a:r>
            <a:r>
              <a:rPr sz="2400" lang="en-US">
                <a:solidFill>
                  <a:srgbClr val="000000"/>
                </a:solidFill>
                <a:latin typeface="Arial"/>
                <a:ea typeface="Arial"/>
                <a:cs typeface="Arial"/>
                <a:sym typeface="Arial"/>
              </a:rPr>
              <a:t>.</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31" name="Shape 231"/>
        <p:cNvGrpSpPr/>
        <p:nvPr/>
      </p:nvGrpSpPr>
      <p:grpSpPr>
        <a:xfrm>
          <a:off y="0" x="0"/>
          <a:ext cy="0" cx="0"/>
          <a:chOff y="0" x="0"/>
          <a:chExt cy="0" cx="0"/>
        </a:xfrm>
      </p:grpSpPr>
      <p:sp>
        <p:nvSpPr>
          <p:cNvPr id="232" name="Shape 232"/>
          <p:cNvSpPr/>
          <p:nvPr/>
        </p:nvSpPr>
        <p:spPr>
          <a:xfrm>
            <a:off y="101600" x="812800"/>
            <a:ext cy="2895600" cx="7924800"/>
          </a:xfrm>
          <a:prstGeom prst="rect">
            <a:avLst/>
          </a:prstGeom>
          <a:blipFill>
            <a:blip r:embed="rId4"/>
            <a:stretch>
              <a:fillRect/>
            </a:stretch>
          </a:blipFill>
        </p:spPr>
      </p:sp>
      <p:sp>
        <p:nvSpPr>
          <p:cNvPr id="233" name="Shape 233"/>
          <p:cNvSpPr txBox="1"/>
          <p:nvPr/>
        </p:nvSpPr>
        <p:spPr>
          <a:xfrm>
            <a:off y="2539975" x="203200"/>
            <a:ext cy="4877874" cx="9823450"/>
          </a:xfrm>
          <a:prstGeom prst="rect">
            <a:avLst/>
          </a:prstGeom>
        </p:spPr>
        <p:txBody>
          <a:bodyPr bIns="38100" rIns="38100" lIns="38100" tIns="38100" anchor="t" anchorCtr="0">
            <a:noAutofit/>
          </a:bodyPr>
          <a:lstStyle/>
          <a:p>
            <a:pPr rtl="0">
              <a:lnSpc>
                <a:spcPct val="100000"/>
              </a:lnSpc>
              <a:buNone/>
            </a:pP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Notice how all the puppies in this litter look different, despite having the same parents. </a:t>
            </a:r>
          </a:p>
          <a:p>
            <a:pPr rtl="0">
              <a:lnSpc>
                <a:spcPct val="100000"/>
              </a:lnSpc>
              <a:buNone/>
            </a:pPr>
            <a:r>
              <a:rPr sz="2666" lang="en-US">
                <a:solidFill>
                  <a:srgbClr val="000000"/>
                </a:solidFill>
                <a:latin typeface="Arial"/>
                <a:ea typeface="Arial"/>
                <a:cs typeface="Arial"/>
                <a:sym typeface="Arial"/>
              </a:rPr>
              <a:t>Why Did Sex Evolve?</a:t>
            </a:r>
            <a:br>
              <a:rPr sz="2666" lang="en-US">
                <a:solidFill>
                  <a:srgbClr val="000000"/>
                </a:solidFill>
                <a:latin typeface="Arial"/>
                <a:ea typeface="Arial"/>
                <a:cs typeface="Arial"/>
                <a:sym typeface="Arial"/>
              </a:rPr>
            </a:b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There are other methods of reproduction, such as asexual reproduction and parthenogenesis. All in all it may be easier for an organism to divide and create offspring without sex. </a:t>
            </a:r>
          </a:p>
          <a:p>
            <a:r>
              <a:t/>
            </a:r>
          </a:p>
          <a:p>
            <a:pPr rtl="0">
              <a:lnSpc>
                <a:spcPct val="100000"/>
              </a:lnSpc>
              <a:buNone/>
            </a:pPr>
            <a:r>
              <a:rPr sz="2666" lang="en-US">
                <a:solidFill>
                  <a:srgbClr val="000000"/>
                </a:solidFill>
                <a:latin typeface="Arial"/>
                <a:ea typeface="Arial"/>
                <a:cs typeface="Arial"/>
                <a:sym typeface="Arial"/>
              </a:rPr>
              <a:t> Sex can be risky - exposure to predation, disease, energy required to find a mate... so why bother at all?</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37" name="Shape 237"/>
        <p:cNvGrpSpPr/>
        <p:nvPr/>
      </p:nvGrpSpPr>
      <p:grpSpPr>
        <a:xfrm>
          <a:off y="0" x="0"/>
          <a:ext cy="0" cx="0"/>
          <a:chOff y="0" x="0"/>
          <a:chExt cy="0" cx="0"/>
        </a:xfrm>
      </p:grpSpPr>
      <p:sp>
        <p:nvSpPr>
          <p:cNvPr id="238" name="Shape 238"/>
          <p:cNvSpPr txBox="1"/>
          <p:nvPr>
            <p:ph idx="1" type="body"/>
          </p:nvPr>
        </p:nvSpPr>
        <p:spPr>
          <a:xfrm>
            <a:off y="196225" x="407825"/>
            <a:ext cy="7150350" cx="9349750"/>
          </a:xfrm>
          <a:prstGeom prst="rect">
            <a:avLst/>
          </a:prstGeom>
        </p:spPr>
        <p:txBody>
          <a:bodyPr bIns="38100" rIns="38100" lIns="38100" tIns="38100" anchor="t" anchorCtr="0">
            <a:noAutofit/>
          </a:bodyPr>
          <a:lstStyle/>
          <a:p>
            <a:pPr rtl="0">
              <a:lnSpc>
                <a:spcPct val="100000"/>
              </a:lnSpc>
              <a:buNone/>
            </a:pPr>
            <a:r>
              <a:rPr sz="1891" lang="en-US">
                <a:solidFill>
                  <a:srgbClr val="000000"/>
                </a:solidFill>
                <a:latin typeface="Arial"/>
                <a:ea typeface="Arial"/>
                <a:cs typeface="Arial"/>
                <a:sym typeface="Arial"/>
              </a:rPr>
              <a:t>With all that trouble, its a wonder why organisms started to sexually reproduce in the first place. There are several </a:t>
            </a:r>
            <a:r>
              <a:rPr u="sng" sz="1891" lang="en-US">
                <a:solidFill>
                  <a:srgbClr val="000000"/>
                </a:solidFill>
                <a:latin typeface="Arial"/>
                <a:ea typeface="Arial"/>
                <a:cs typeface="Arial"/>
                <a:sym typeface="Arial"/>
              </a:rPr>
              <a:t>hypotheses</a:t>
            </a:r>
            <a:r>
              <a:rPr sz="1891" lang="en-US">
                <a:solidFill>
                  <a:srgbClr val="000000"/>
                </a:solidFill>
                <a:latin typeface="Arial"/>
                <a:ea typeface="Arial"/>
                <a:cs typeface="Arial"/>
                <a:sym typeface="Arial"/>
              </a:rPr>
              <a:t> to explain the origin of sex:</a:t>
            </a:r>
            <a:r>
              <a:rPr sz="2400" lang="en-US">
                <a:solidFill>
                  <a:srgbClr val="000000"/>
                </a:solidFill>
                <a:latin typeface="Arial"/>
                <a:ea typeface="Arial"/>
                <a:cs typeface="Arial"/>
                <a:sym typeface="Arial"/>
              </a:rPr>
              <a:t>1. DNA Repair Hypothesis</a:t>
            </a:r>
            <a:br>
              <a:rPr sz="2400" lang="en-US">
                <a:solidFill>
                  <a:srgbClr val="000000"/>
                </a:solidFill>
                <a:latin typeface="Arial"/>
                <a:ea typeface="Arial"/>
                <a:cs typeface="Arial"/>
                <a:sym typeface="Arial"/>
              </a:rPr>
            </a:br>
            <a:r>
              <a:rPr sz="2400" lang="en-US">
                <a:solidFill>
                  <a:srgbClr val="000000"/>
                </a:solidFill>
                <a:latin typeface="Arial"/>
                <a:ea typeface="Arial"/>
                <a:cs typeface="Arial"/>
                <a:sym typeface="Arial"/>
              </a:rPr>
              <a:t>diploid cells can repair damaged DNA, two chromosomes mean a spare set of genes</a:t>
            </a:r>
            <a:br>
              <a:rPr sz="2400" lang="en-US">
                <a:solidFill>
                  <a:srgbClr val="000000"/>
                </a:solidFill>
                <a:latin typeface="Arial"/>
                <a:ea typeface="Arial"/>
                <a:cs typeface="Arial"/>
                <a:sym typeface="Arial"/>
              </a:rPr>
            </a:br>
            <a:r>
              <a:rPr sz="2400" lang="en-US">
                <a:solidFill>
                  <a:srgbClr val="000000"/>
                </a:solidFill>
                <a:latin typeface="Arial"/>
                <a:ea typeface="Arial"/>
                <a:cs typeface="Arial"/>
                <a:sym typeface="Arial"/>
              </a:rPr>
              <a:t>some single celled protists join together to form a diploid cell when they are stressed by radiation</a:t>
            </a:r>
            <a:br>
              <a:rPr sz="2400" lang="en-US">
                <a:solidFill>
                  <a:srgbClr val="000000"/>
                </a:solidFill>
                <a:latin typeface="Arial"/>
                <a:ea typeface="Arial"/>
                <a:cs typeface="Arial"/>
                <a:sym typeface="Arial"/>
              </a:rPr>
            </a:br>
            <a:br>
              <a:rPr sz="2400" lang="en-US">
                <a:solidFill>
                  <a:srgbClr val="000000"/>
                </a:solidFill>
                <a:latin typeface="Arial"/>
                <a:ea typeface="Arial"/>
                <a:cs typeface="Arial"/>
                <a:sym typeface="Arial"/>
              </a:rPr>
            </a:br>
            <a:r>
              <a:rPr sz="2400" lang="en-US">
                <a:solidFill>
                  <a:srgbClr val="000000"/>
                </a:solidFill>
                <a:latin typeface="Arial"/>
                <a:ea typeface="Arial"/>
                <a:cs typeface="Arial"/>
                <a:sym typeface="Arial"/>
              </a:rPr>
              <a:t>2. Contagion Hypothesis</a:t>
            </a:r>
            <a:br>
              <a:rPr sz="2400" lang="en-US">
                <a:solidFill>
                  <a:srgbClr val="000000"/>
                </a:solidFill>
                <a:latin typeface="Arial"/>
                <a:ea typeface="Arial"/>
                <a:cs typeface="Arial"/>
                <a:sym typeface="Arial"/>
              </a:rPr>
            </a:br>
            <a:r>
              <a:rPr sz="2400" lang="en-US">
                <a:solidFill>
                  <a:srgbClr val="000000"/>
                </a:solidFill>
                <a:latin typeface="Arial"/>
                <a:ea typeface="Arial"/>
                <a:cs typeface="Arial"/>
                <a:sym typeface="Arial"/>
              </a:rPr>
              <a:t>Infection of mobile genetic elements - transposons</a:t>
            </a:r>
            <a:br>
              <a:rPr sz="2400" lang="en-US">
                <a:solidFill>
                  <a:srgbClr val="000000"/>
                </a:solidFill>
                <a:latin typeface="Arial"/>
                <a:ea typeface="Arial"/>
                <a:cs typeface="Arial"/>
                <a:sym typeface="Arial"/>
              </a:rPr>
            </a:br>
            <a:r>
              <a:rPr sz="2400" lang="en-US">
                <a:solidFill>
                  <a:srgbClr val="000000"/>
                </a:solidFill>
                <a:latin typeface="Arial"/>
                <a:ea typeface="Arial"/>
                <a:cs typeface="Arial"/>
                <a:sym typeface="Arial"/>
              </a:rPr>
              <a:t>transposons may have promoted chromosome pairing in order to copy themselves and "infect" other chromosomes</a:t>
            </a:r>
            <a:br>
              <a:rPr sz="2400" lang="en-US">
                <a:solidFill>
                  <a:srgbClr val="000000"/>
                </a:solidFill>
                <a:latin typeface="Arial"/>
                <a:ea typeface="Arial"/>
                <a:cs typeface="Arial"/>
                <a:sym typeface="Arial"/>
              </a:rPr>
            </a:br>
            <a:br>
              <a:rPr sz="2400" lang="en-US">
                <a:solidFill>
                  <a:srgbClr val="000000"/>
                </a:solidFill>
                <a:latin typeface="Arial"/>
                <a:ea typeface="Arial"/>
                <a:cs typeface="Arial"/>
                <a:sym typeface="Arial"/>
              </a:rPr>
            </a:br>
            <a:r>
              <a:rPr sz="2400" lang="en-US">
                <a:solidFill>
                  <a:srgbClr val="000000"/>
                </a:solidFill>
                <a:latin typeface="Arial"/>
                <a:ea typeface="Arial"/>
                <a:cs typeface="Arial"/>
                <a:sym typeface="Arial"/>
              </a:rPr>
              <a:t>**The Mariner transposon of Drosophila (fruit fly) is responsible for a disorder in humans called Charcot-Marietooth Disease, which causes withering of the legs and feet. No one knows how a Drosophila transposon got into the human genome.</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42" name="Shape 242"/>
        <p:cNvGrpSpPr/>
        <p:nvPr/>
      </p:nvGrpSpPr>
      <p:grpSpPr>
        <a:xfrm>
          <a:off y="0" x="0"/>
          <a:ext cy="0" cx="0"/>
          <a:chOff y="0" x="0"/>
          <a:chExt cy="0" cx="0"/>
        </a:xfrm>
      </p:grpSpPr>
      <p:sp>
        <p:nvSpPr>
          <p:cNvPr id="243" name="Shape 243"/>
          <p:cNvSpPr txBox="1"/>
          <p:nvPr/>
        </p:nvSpPr>
        <p:spPr>
          <a:xfrm>
            <a:off y="85100" x="208050"/>
            <a:ext cy="2571425" cx="9858025"/>
          </a:xfrm>
          <a:prstGeom prst="rect">
            <a:avLst/>
          </a:prstGeom>
        </p:spPr>
        <p:txBody>
          <a:bodyPr bIns="38100" rIns="38100" lIns="38100" tIns="38100" anchor="t" anchorCtr="0">
            <a:noAutofit/>
          </a:bodyPr>
          <a:lstStyle/>
          <a:p>
            <a:pPr rtl="0">
              <a:lnSpc>
                <a:spcPct val="100000"/>
              </a:lnSpc>
              <a:buNone/>
            </a:pPr>
            <a:r>
              <a:rPr sz="2922" lang="en-US">
                <a:solidFill>
                  <a:srgbClr val="000000"/>
                </a:solidFill>
                <a:latin typeface="Arial"/>
                <a:ea typeface="Arial"/>
                <a:cs typeface="Arial"/>
                <a:sym typeface="Arial"/>
              </a:rPr>
              <a:t>3. The Red Queen Hypothesis</a:t>
            </a:r>
            <a:br>
              <a:rPr sz="1866" lang="en-US">
                <a:solidFill>
                  <a:srgbClr val="000000"/>
                </a:solidFill>
                <a:latin typeface="Arial"/>
                <a:ea typeface="Arial"/>
                <a:cs typeface="Arial"/>
                <a:sym typeface="Arial"/>
              </a:rPr>
            </a:br>
            <a:r>
              <a:rPr sz="1866" lang="en-US">
                <a:solidFill>
                  <a:srgbClr val="000000"/>
                </a:solidFill>
                <a:latin typeface="Arial"/>
                <a:ea typeface="Arial"/>
                <a:cs typeface="Arial"/>
                <a:sym typeface="Arial"/>
              </a:rPr>
              <a:t>Sex allows populations to "store" recessive alleles.</a:t>
            </a:r>
            <a:r>
              <a:rPr sz="1866" lang="en-US">
                <a:solidFill>
                  <a:srgbClr val="000000"/>
                </a:solidFill>
                <a:latin typeface="Arial"/>
                <a:ea typeface="Arial"/>
                <a:cs typeface="Arial"/>
                <a:sym typeface="Arial"/>
              </a:rPr>
              <a:t>sexual species cannot get rid of these hidden alleles, even if they cause bad effects.</a:t>
            </a:r>
            <a:r>
              <a:rPr sz="1866" lang="en-US">
                <a:solidFill>
                  <a:srgbClr val="000000"/>
                </a:solidFill>
                <a:latin typeface="Arial"/>
                <a:ea typeface="Arial"/>
                <a:cs typeface="Arial"/>
                <a:sym typeface="Arial"/>
              </a:rPr>
              <a:t>this may be nature's way of storing alleles that may have a future use if the environment changes.</a:t>
            </a:r>
          </a:p>
          <a:p>
            <a:pPr rtl="0">
              <a:lnSpc>
                <a:spcPct val="100000"/>
              </a:lnSpc>
              <a:buNone/>
            </a:pPr>
            <a:r>
              <a:rPr sz="2666" lang="en-US">
                <a:solidFill>
                  <a:srgbClr val="000000"/>
                </a:solidFill>
                <a:latin typeface="Arial"/>
                <a:ea typeface="Arial"/>
                <a:cs typeface="Arial"/>
                <a:sym typeface="Arial"/>
              </a:rPr>
              <a:t>.</a:t>
            </a:r>
          </a:p>
        </p:txBody>
      </p:sp>
      <p:sp>
        <p:nvSpPr>
          <p:cNvPr id="244" name="Shape 244"/>
          <p:cNvSpPr txBox="1"/>
          <p:nvPr/>
        </p:nvSpPr>
        <p:spPr>
          <a:xfrm>
            <a:off y="2844775" x="406400"/>
            <a:ext cy="4219075" cx="5477699"/>
          </a:xfrm>
          <a:prstGeom prst="rect">
            <a:avLst/>
          </a:prstGeom>
        </p:spPr>
        <p:txBody>
          <a:bodyPr bIns="38100" rIns="38100" lIns="38100" tIns="38100" anchor="t" anchorCtr="0">
            <a:noAutofit/>
          </a:bodyPr>
          <a:lstStyle/>
          <a:p>
            <a:pPr rtl="0" marR="0" indent="0" marL="0">
              <a:lnSpc>
                <a:spcPct val="150000"/>
              </a:lnSpc>
              <a:spcBef>
                <a:spcPts val="800"/>
              </a:spcBef>
              <a:spcAft>
                <a:spcPts val="1000"/>
              </a:spcAft>
              <a:buNone/>
            </a:pPr>
            <a:r>
              <a:rPr sz="1866" lang="en-US">
                <a:solidFill>
                  <a:srgbClr val="000000"/>
                </a:solidFill>
                <a:latin typeface="Arial"/>
                <a:ea typeface="Arial"/>
                <a:cs typeface="Arial"/>
                <a:sym typeface="Arial"/>
              </a:rPr>
              <a:t>also referred to as </a:t>
            </a:r>
            <a:r>
              <a:rPr b="1" sz="1866" lang="en-US">
                <a:solidFill>
                  <a:srgbClr val="000000"/>
                </a:solidFill>
                <a:latin typeface="Arial"/>
                <a:ea typeface="Arial"/>
                <a:cs typeface="Arial"/>
                <a:sym typeface="Arial"/>
              </a:rPr>
              <a:t>Red Queen</a:t>
            </a:r>
            <a:r>
              <a:rPr sz="1866" lang="en-US">
                <a:solidFill>
                  <a:srgbClr val="000000"/>
                </a:solidFill>
                <a:latin typeface="Arial"/>
                <a:ea typeface="Arial"/>
                <a:cs typeface="Arial"/>
                <a:sym typeface="Arial"/>
              </a:rPr>
              <a:t>, </a:t>
            </a:r>
            <a:r>
              <a:rPr b="1" sz="1866" lang="en-US">
                <a:solidFill>
                  <a:srgbClr val="000000"/>
                </a:solidFill>
                <a:latin typeface="Arial"/>
                <a:ea typeface="Arial"/>
                <a:cs typeface="Arial"/>
                <a:sym typeface="Arial"/>
              </a:rPr>
              <a:t>Red Queen's race</a:t>
            </a:r>
            <a:r>
              <a:rPr sz="1866" lang="en-US">
                <a:solidFill>
                  <a:srgbClr val="000000"/>
                </a:solidFill>
                <a:latin typeface="Arial"/>
                <a:ea typeface="Arial"/>
                <a:cs typeface="Arial"/>
                <a:sym typeface="Arial"/>
              </a:rPr>
              <a:t> or </a:t>
            </a:r>
            <a:r>
              <a:rPr b="1" sz="1866" lang="en-US">
                <a:solidFill>
                  <a:srgbClr val="000000"/>
                </a:solidFill>
                <a:latin typeface="Arial"/>
                <a:ea typeface="Arial"/>
                <a:cs typeface="Arial"/>
                <a:sym typeface="Arial"/>
              </a:rPr>
              <a:t>Red Queen Effect</a:t>
            </a:r>
            <a:r>
              <a:rPr sz="1866" lang="en-US">
                <a:solidFill>
                  <a:srgbClr val="000000"/>
                </a:solidFill>
                <a:latin typeface="Arial"/>
                <a:ea typeface="Arial"/>
                <a:cs typeface="Arial"/>
                <a:sym typeface="Arial"/>
              </a:rPr>
              <a:t>, is an evolutionary hypothesis. The term is taken from the Red Queen's race in Lewis Carroll's </a:t>
            </a:r>
            <a:r>
              <a:rPr sz="1866" lang="en-US" i="1">
                <a:solidFill>
                  <a:srgbClr val="000000"/>
                </a:solidFill>
                <a:latin typeface="Arial"/>
                <a:ea typeface="Arial"/>
                <a:cs typeface="Arial"/>
                <a:sym typeface="Arial"/>
              </a:rPr>
              <a:t>Through the Looking-Glass</a:t>
            </a:r>
            <a:r>
              <a:rPr sz="1866" lang="en-US">
                <a:solidFill>
                  <a:srgbClr val="000000"/>
                </a:solidFill>
                <a:latin typeface="Arial"/>
                <a:ea typeface="Arial"/>
                <a:cs typeface="Arial"/>
                <a:sym typeface="Arial"/>
              </a:rPr>
              <a:t>. The Red Queen said, </a:t>
            </a:r>
            <a:r>
              <a:rPr sz="1866" lang="en-US">
                <a:solidFill>
                  <a:srgbClr val="000000"/>
                </a:solidFill>
                <a:latin typeface="Arial"/>
                <a:ea typeface="Arial"/>
                <a:cs typeface="Arial"/>
                <a:sym typeface="Arial"/>
              </a:rPr>
              <a:t>"It takes all the running you can do, to keep in the same place."</a:t>
            </a:r>
            <a:r>
              <a:rPr sz="1866" lang="en-US">
                <a:solidFill>
                  <a:srgbClr val="000000"/>
                </a:solidFill>
                <a:latin typeface="Arial"/>
                <a:ea typeface="Arial"/>
                <a:cs typeface="Arial"/>
                <a:sym typeface="Arial"/>
              </a:rPr>
              <a:t> The Red Queen Principle can be stated thus:</a:t>
            </a:r>
          </a:p>
          <a:p>
            <a:pPr rtl="0">
              <a:lnSpc>
                <a:spcPct val="100000"/>
              </a:lnSpc>
              <a:buNone/>
            </a:pPr>
            <a:r>
              <a:rPr sz="1866" lang="en-US">
                <a:solidFill>
                  <a:srgbClr val="000000"/>
                </a:solidFill>
                <a:latin typeface="Arial"/>
                <a:ea typeface="Arial"/>
                <a:cs typeface="Arial"/>
                <a:sym typeface="Arial"/>
              </a:rPr>
              <a:t>For an evolutionary system, continuing development is needed just in order to maintain its fitness relative to the systems it is co-evolving with.</a:t>
            </a:r>
          </a:p>
        </p:txBody>
      </p:sp>
      <p:sp>
        <p:nvSpPr>
          <p:cNvPr id="245" name="Shape 245"/>
          <p:cNvSpPr/>
          <p:nvPr/>
        </p:nvSpPr>
        <p:spPr>
          <a:xfrm>
            <a:off y="2844775" x="6299200"/>
            <a:ext cy="4446025" cx="3332775"/>
          </a:xfrm>
          <a:prstGeom prst="rect">
            <a:avLst/>
          </a:prstGeom>
          <a:blipFill>
            <a:blip r:embed="rId4"/>
            <a:stretch>
              <a:fillRect/>
            </a:stretch>
          </a:blipFill>
        </p:spPr>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y="0" x="0"/>
          <a:ext cy="0" cx="0"/>
          <a:chOff y="0" x="0"/>
          <a:chExt cy="0" cx="0"/>
        </a:xfrm>
      </p:grpSpPr>
      <p:sp>
        <p:nvSpPr>
          <p:cNvPr id="250" name="Shape 250"/>
          <p:cNvSpPr/>
          <p:nvPr/>
        </p:nvSpPr>
        <p:spPr>
          <a:xfrm>
            <a:off y="507975" x="2743200"/>
            <a:ext cy="4011724" cx="4108300"/>
          </a:xfrm>
          <a:prstGeom prst="rect">
            <a:avLst/>
          </a:prstGeom>
          <a:blipFill>
            <a:blip r:embed="rId3"/>
            <a:stretch>
              <a:fillRect/>
            </a:stretch>
          </a:blipFill>
        </p:spPr>
      </p:sp>
      <p:sp>
        <p:nvSpPr>
          <p:cNvPr id="251" name="Shape 251"/>
          <p:cNvSpPr txBox="1"/>
          <p:nvPr/>
        </p:nvSpPr>
        <p:spPr>
          <a:xfrm>
            <a:off y="4775300" x="305775"/>
            <a:ext cy="1980024" cx="9635825"/>
          </a:xfrm>
          <a:prstGeom prst="rect">
            <a:avLst/>
          </a:prstGeom>
        </p:spPr>
        <p:txBody>
          <a:bodyPr bIns="38100" rIns="38100" lIns="38100" tIns="38100" anchor="t" anchorCtr="0">
            <a:noAutofit/>
          </a:bodyPr>
          <a:lstStyle/>
          <a:p>
            <a:pPr rtl="0">
              <a:lnSpc>
                <a:spcPct val="100000"/>
              </a:lnSpc>
              <a:buNone/>
            </a:pPr>
            <a:r>
              <a:rPr sz="2133" lang="en-US">
                <a:solidFill>
                  <a:srgbClr val="000000"/>
                </a:solidFill>
                <a:latin typeface="Arial"/>
                <a:ea typeface="Arial"/>
                <a:cs typeface="Arial"/>
                <a:sym typeface="Arial"/>
              </a:rPr>
              <a:t>See also:  Meiosis animation at </a:t>
            </a:r>
            <a:r>
              <a:rPr u="sng" sz="2133" lang="en-US">
                <a:solidFill>
                  <a:srgbClr val="0000FF"/>
                </a:solidFill>
                <a:latin typeface="Arial"/>
                <a:ea typeface="Arial"/>
                <a:cs typeface="Arial"/>
                <a:sym typeface="Arial"/>
                <a:hlinkClick r:id="rId4"/>
              </a:rPr>
              <a:t>http://www.johnkyrk.com/meiosis.html</a:t>
            </a:r>
          </a:p>
          <a:p>
            <a:r>
              <a:t/>
            </a:r>
          </a:p>
          <a:p>
            <a:pPr rtl="0">
              <a:lnSpc>
                <a:spcPct val="100000"/>
              </a:lnSpc>
              <a:buNone/>
            </a:pPr>
            <a:r>
              <a:rPr sz="2133" lang="en-US">
                <a:solidFill>
                  <a:srgbClr val="000000"/>
                </a:solidFill>
                <a:latin typeface="Arial"/>
                <a:ea typeface="Arial"/>
                <a:cs typeface="Arial"/>
                <a:sym typeface="Arial"/>
              </a:rPr>
              <a:t>Videos:  </a:t>
            </a:r>
            <a:r>
              <a:rPr u="sng" sz="2133" lang="en-US">
                <a:solidFill>
                  <a:srgbClr val="0000FF"/>
                </a:solidFill>
                <a:latin typeface="Arial"/>
                <a:ea typeface="Arial"/>
                <a:cs typeface="Arial"/>
                <a:sym typeface="Arial"/>
                <a:hlinkClick r:id="rId5"/>
              </a:rPr>
              <a:t>http://www.youtube.com/watch?v=D1_-mQS_FZ0</a:t>
            </a:r>
          </a:p>
          <a:p>
            <a:r>
              <a:t/>
            </a:r>
          </a:p>
          <a:p>
            <a:pPr rtl="0">
              <a:lnSpc>
                <a:spcPct val="100000"/>
              </a:lnSpc>
              <a:buNone/>
            </a:pPr>
            <a:r>
              <a:rPr sz="1866" lang="en-US">
                <a:solidFill>
                  <a:srgbClr val="000000"/>
                </a:solidFill>
                <a:latin typeface="Arial"/>
                <a:ea typeface="Arial"/>
                <a:cs typeface="Arial"/>
                <a:sym typeface="Arial"/>
              </a:rPr>
              <a:t>      </a:t>
            </a:r>
            <a:r>
              <a:rPr sz="2133" lang="en-US">
                <a:solidFill>
                  <a:srgbClr val="000000"/>
                </a:solidFill>
                <a:latin typeface="Arial"/>
                <a:ea typeface="Arial"/>
                <a:cs typeface="Arial"/>
                <a:sym typeface="Arial"/>
              </a:rPr>
              <a:t>Meiosis Square Dance at  </a:t>
            </a:r>
            <a:r>
              <a:rPr u="sng" sz="2133" lang="en-US">
                <a:solidFill>
                  <a:srgbClr val="0000FF"/>
                </a:solidFill>
                <a:latin typeface="Arial"/>
                <a:ea typeface="Arial"/>
                <a:cs typeface="Arial"/>
                <a:sym typeface="Arial"/>
                <a:hlinkClick r:id="rId6"/>
              </a:rPr>
              <a:t>http://www.youtube.com/watch?v=eaf4j19_3Zg</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y="0" x="0"/>
          <a:ext cy="0" cx="0"/>
          <a:chOff y="0" x="0"/>
          <a:chExt cy="0" cx="0"/>
        </a:xfrm>
      </p:grpSpPr>
      <p:sp>
        <p:nvSpPr>
          <p:cNvPr id="256" name="Shape 256"/>
          <p:cNvSpPr txBox="1"/>
          <p:nvPr>
            <p:ph type="title"/>
          </p:nvPr>
        </p:nvSpPr>
        <p:spPr>
          <a:xfrm>
            <a:off y="51150" x="102300"/>
            <a:ext cy="290965" cx="2062324"/>
          </a:xfrm>
          <a:prstGeom prst="rect">
            <a:avLst/>
          </a:prstGeom>
        </p:spPr>
        <p:txBody>
          <a:bodyPr bIns="38100" rIns="38100" lIns="38100" tIns="38100" anchor="ctr" anchorCtr="0">
            <a:noAutofit/>
          </a:bodyPr>
          <a:lstStyle/>
          <a:p>
            <a:pPr algn="l" marR="0" indent="0" marL="0">
              <a:lnSpc>
                <a:spcPct val="120454"/>
              </a:lnSpc>
              <a:spcBef>
                <a:spcPts val="0"/>
              </a:spcBef>
              <a:spcAft>
                <a:spcPts val="0"/>
              </a:spcAft>
              <a:buNone/>
            </a:pPr>
            <a:r>
              <a:rPr sz="1222" lang="en-US">
                <a:solidFill>
                  <a:srgbClr val="000000"/>
                </a:solidFill>
                <a:latin typeface="Arial"/>
                <a:ea typeface="Arial"/>
                <a:cs typeface="Arial"/>
                <a:sym typeface="Arial"/>
              </a:rPr>
              <a:t>Table 10.1</a:t>
            </a:r>
          </a:p>
        </p:txBody>
      </p:sp>
      <p:sp>
        <p:nvSpPr>
          <p:cNvPr id="257" name="Shape 257"/>
          <p:cNvSpPr/>
          <p:nvPr/>
        </p:nvSpPr>
        <p:spPr>
          <a:xfrm>
            <a:off y="0" x="910150"/>
            <a:ext cy="7620000" cx="8350250"/>
          </a:xfrm>
          <a:prstGeom prst="rect">
            <a:avLst/>
          </a:prstGeom>
          <a:blipFill>
            <a:blip r:embed="rId3"/>
            <a:stretch>
              <a:fillRect/>
            </a:stretch>
          </a:blipFill>
        </p:spPr>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y="0" x="0"/>
          <a:ext cy="0" cx="0"/>
          <a:chOff y="0" x="0"/>
          <a:chExt cy="0" cx="0"/>
        </a:xfrm>
      </p:grpSpPr>
      <p:sp>
        <p:nvSpPr>
          <p:cNvPr id="262" name="Shape 262"/>
          <p:cNvSpPr txBox="1"/>
          <p:nvPr>
            <p:ph type="title"/>
          </p:nvPr>
        </p:nvSpPr>
        <p:spPr>
          <a:xfrm>
            <a:off y="51150" x="102300"/>
            <a:ext cy="290965" cx="2062324"/>
          </a:xfrm>
          <a:prstGeom prst="rect">
            <a:avLst/>
          </a:prstGeom>
        </p:spPr>
        <p:txBody>
          <a:bodyPr bIns="38100" rIns="38100" lIns="38100" tIns="38100" anchor="ctr" anchorCtr="0">
            <a:noAutofit/>
          </a:bodyPr>
          <a:lstStyle/>
          <a:p>
            <a:pPr algn="l" marR="0" indent="0" marL="0">
              <a:lnSpc>
                <a:spcPct val="120454"/>
              </a:lnSpc>
              <a:spcBef>
                <a:spcPts val="0"/>
              </a:spcBef>
              <a:spcAft>
                <a:spcPts val="0"/>
              </a:spcAft>
              <a:buNone/>
            </a:pPr>
            <a:r>
              <a:rPr sz="1222" lang="en-US">
                <a:solidFill>
                  <a:srgbClr val="000000"/>
                </a:solidFill>
                <a:latin typeface="Arial"/>
                <a:ea typeface="Arial"/>
                <a:cs typeface="Arial"/>
                <a:sym typeface="Arial"/>
              </a:rPr>
              <a:t>Table 10.2</a:t>
            </a:r>
          </a:p>
        </p:txBody>
      </p:sp>
      <p:sp>
        <p:nvSpPr>
          <p:cNvPr id="263" name="Shape 263"/>
          <p:cNvSpPr/>
          <p:nvPr/>
        </p:nvSpPr>
        <p:spPr>
          <a:xfrm>
            <a:off y="0" x="910150"/>
            <a:ext cy="7620000" cx="8350250"/>
          </a:xfrm>
          <a:prstGeom prst="rect">
            <a:avLst/>
          </a:prstGeom>
          <a:blipFill>
            <a:blip r:embed="rId3"/>
            <a:stretch>
              <a:fillRect/>
            </a:stretch>
          </a:blipFill>
        </p:spPr>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7" name="Shape 267"/>
        <p:cNvGrpSpPr/>
        <p:nvPr/>
      </p:nvGrpSpPr>
      <p:grpSpPr>
        <a:xfrm>
          <a:off y="0" x="0"/>
          <a:ext cy="0" cx="0"/>
          <a:chOff y="0" x="0"/>
          <a:chExt cy="0" cx="0"/>
        </a:xfrm>
      </p:grpSpPr>
      <p:sp>
        <p:nvSpPr>
          <p:cNvPr id="268" name="Shape 268"/>
          <p:cNvSpPr txBox="1"/>
          <p:nvPr>
            <p:ph type="title"/>
          </p:nvPr>
        </p:nvSpPr>
        <p:spPr>
          <a:xfrm>
            <a:off y="51150" x="102300"/>
            <a:ext cy="290965" cx="2062324"/>
          </a:xfrm>
          <a:prstGeom prst="rect">
            <a:avLst/>
          </a:prstGeom>
        </p:spPr>
        <p:txBody>
          <a:bodyPr bIns="38100" rIns="38100" lIns="38100" tIns="38100" anchor="ctr" anchorCtr="0">
            <a:noAutofit/>
          </a:bodyPr>
          <a:lstStyle/>
          <a:p>
            <a:pPr algn="l" marR="0" indent="0" marL="0">
              <a:lnSpc>
                <a:spcPct val="120454"/>
              </a:lnSpc>
              <a:spcBef>
                <a:spcPts val="0"/>
              </a:spcBef>
              <a:spcAft>
                <a:spcPts val="0"/>
              </a:spcAft>
              <a:buNone/>
            </a:pPr>
            <a:r>
              <a:rPr sz="1222" lang="en-US">
                <a:solidFill>
                  <a:srgbClr val="000000"/>
                </a:solidFill>
                <a:latin typeface="Arial"/>
                <a:ea typeface="Arial"/>
                <a:cs typeface="Arial"/>
                <a:sym typeface="Arial"/>
              </a:rPr>
              <a:t>Figure 10.8</a:t>
            </a:r>
          </a:p>
        </p:txBody>
      </p:sp>
      <p:sp>
        <p:nvSpPr>
          <p:cNvPr id="269" name="Shape 269"/>
          <p:cNvSpPr/>
          <p:nvPr/>
        </p:nvSpPr>
        <p:spPr>
          <a:xfrm>
            <a:off y="203200" x="4267200"/>
            <a:ext cy="7110975" cx="5540174"/>
          </a:xfrm>
          <a:prstGeom prst="rect">
            <a:avLst/>
          </a:prstGeom>
          <a:blipFill>
            <a:blip r:embed="rId3"/>
            <a:stretch>
              <a:fillRect/>
            </a:stretch>
          </a:blipFill>
        </p:spPr>
      </p:sp>
      <p:sp>
        <p:nvSpPr>
          <p:cNvPr id="270" name="Shape 270"/>
          <p:cNvSpPr txBox="1"/>
          <p:nvPr/>
        </p:nvSpPr>
        <p:spPr>
          <a:xfrm>
            <a:off y="811400" x="521925"/>
            <a:ext cy="2820649" cx="3763775"/>
          </a:xfrm>
          <a:prstGeom prst="rect">
            <a:avLst/>
          </a:prstGeom>
        </p:spPr>
        <p:txBody>
          <a:bodyPr bIns="38100" rIns="38100" lIns="38100" tIns="38100" anchor="t" anchorCtr="0">
            <a:noAutofit/>
          </a:bodyPr>
          <a:lstStyle/>
          <a:p>
            <a:pPr rtl="0">
              <a:lnSpc>
                <a:spcPct val="100000"/>
              </a:lnSpc>
              <a:buNone/>
            </a:pPr>
            <a:r>
              <a:rPr sz="2666" lang="en-US">
                <a:solidFill>
                  <a:srgbClr val="000000"/>
                </a:solidFill>
                <a:latin typeface="Arial"/>
                <a:ea typeface="Arial"/>
                <a:cs typeface="Arial"/>
                <a:sym typeface="Arial"/>
              </a:rPr>
              <a:t>Gametogenesis - creating gametes (sperm &amp; egg)</a:t>
            </a:r>
          </a:p>
          <a:p>
            <a:r>
              <a:t/>
            </a:r>
          </a:p>
          <a:p>
            <a:r>
              <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4" name="Shape 274"/>
        <p:cNvGrpSpPr/>
        <p:nvPr/>
      </p:nvGrpSpPr>
      <p:grpSpPr>
        <a:xfrm>
          <a:off y="0" x="0"/>
          <a:ext cy="0" cx="0"/>
          <a:chOff y="0" x="0"/>
          <a:chExt cy="0" cx="0"/>
        </a:xfrm>
      </p:grpSpPr>
      <p:sp>
        <p:nvSpPr>
          <p:cNvPr id="275" name="Shape 275"/>
          <p:cNvSpPr txBox="1"/>
          <p:nvPr>
            <p:ph type="title"/>
          </p:nvPr>
        </p:nvSpPr>
        <p:spPr>
          <a:xfrm>
            <a:off y="51150" x="102300"/>
            <a:ext cy="290965" cx="2062324"/>
          </a:xfrm>
          <a:prstGeom prst="rect">
            <a:avLst/>
          </a:prstGeom>
        </p:spPr>
        <p:txBody>
          <a:bodyPr bIns="38100" rIns="38100" lIns="38100" tIns="38100" anchor="ctr" anchorCtr="0">
            <a:noAutofit/>
          </a:bodyPr>
          <a:lstStyle/>
          <a:p>
            <a:pPr algn="l" marR="0" indent="0" marL="0">
              <a:lnSpc>
                <a:spcPct val="120454"/>
              </a:lnSpc>
              <a:spcBef>
                <a:spcPts val="0"/>
              </a:spcBef>
              <a:spcAft>
                <a:spcPts val="0"/>
              </a:spcAft>
              <a:buNone/>
            </a:pPr>
            <a:r>
              <a:rPr sz="1222" lang="en-US">
                <a:solidFill>
                  <a:srgbClr val="000000"/>
                </a:solidFill>
                <a:latin typeface="Arial"/>
                <a:ea typeface="Arial"/>
                <a:cs typeface="Arial"/>
                <a:sym typeface="Arial"/>
              </a:rPr>
              <a:t>Figure 10.9a</a:t>
            </a:r>
          </a:p>
        </p:txBody>
      </p:sp>
      <p:sp>
        <p:nvSpPr>
          <p:cNvPr id="276" name="Shape 276"/>
          <p:cNvSpPr/>
          <p:nvPr/>
        </p:nvSpPr>
        <p:spPr>
          <a:xfrm>
            <a:off y="812800" x="101600"/>
            <a:ext cy="5599600" cx="5479249"/>
          </a:xfrm>
          <a:prstGeom prst="rect">
            <a:avLst/>
          </a:prstGeom>
          <a:blipFill>
            <a:blip r:embed="rId3"/>
            <a:stretch>
              <a:fillRect/>
            </a:stretch>
          </a:blipFill>
        </p:spPr>
      </p:sp>
      <p:sp>
        <p:nvSpPr>
          <p:cNvPr id="277" name="Shape 277"/>
          <p:cNvSpPr/>
          <p:nvPr/>
        </p:nvSpPr>
        <p:spPr>
          <a:xfrm>
            <a:off y="1625600" x="6096000"/>
            <a:ext cy="3048000" cx="3784600"/>
          </a:xfrm>
          <a:prstGeom prst="rect">
            <a:avLst/>
          </a:prstGeom>
          <a:blipFill>
            <a:blip r:embed="rId4"/>
            <a:stretch>
              <a:fillRect/>
            </a:stretch>
          </a:blipFill>
        </p:spPr>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1" name="Shape 281"/>
        <p:cNvGrpSpPr/>
        <p:nvPr/>
      </p:nvGrpSpPr>
      <p:grpSpPr>
        <a:xfrm>
          <a:off y="0" x="0"/>
          <a:ext cy="0" cx="0"/>
          <a:chOff y="0" x="0"/>
          <a:chExt cy="0" cx="0"/>
        </a:xfrm>
      </p:grpSpPr>
      <p:sp>
        <p:nvSpPr>
          <p:cNvPr id="282" name="Shape 282"/>
          <p:cNvSpPr txBox="1"/>
          <p:nvPr>
            <p:ph type="title"/>
          </p:nvPr>
        </p:nvSpPr>
        <p:spPr>
          <a:xfrm>
            <a:off y="49825" x="174225"/>
            <a:ext cy="732687" cx="8856724"/>
          </a:xfrm>
          <a:prstGeom prst="rect">
            <a:avLst/>
          </a:prstGeom>
        </p:spPr>
        <p:txBody>
          <a:bodyPr bIns="38100" rIns="38100" lIns="38100" tIns="38100" anchor="ctr" anchorCtr="0">
            <a:noAutofit/>
          </a:bodyPr>
          <a:lstStyle/>
          <a:p>
            <a:pPr algn="l" rtl="0" marR="0" indent="0" marL="0">
              <a:lnSpc>
                <a:spcPct val="120454"/>
              </a:lnSpc>
              <a:spcBef>
                <a:spcPts val="0"/>
              </a:spcBef>
              <a:spcAft>
                <a:spcPts val="0"/>
              </a:spcAft>
              <a:buNone/>
            </a:pPr>
            <a:r>
              <a:rPr sz="1866" lang="en-US">
                <a:solidFill>
                  <a:srgbClr val="000000"/>
                </a:solidFill>
                <a:latin typeface="Arial"/>
                <a:ea typeface="Arial"/>
                <a:cs typeface="Arial"/>
                <a:sym typeface="Arial"/>
              </a:rPr>
              <a:t>During OOGENESIS, cytoplasm divides unevenly during each cytokinesis, resulting in only ONE viable egg cell.</a:t>
            </a:r>
          </a:p>
        </p:txBody>
      </p:sp>
      <p:sp>
        <p:nvSpPr>
          <p:cNvPr id="283" name="Shape 283"/>
          <p:cNvSpPr/>
          <p:nvPr/>
        </p:nvSpPr>
        <p:spPr>
          <a:xfrm>
            <a:off y="1219200" x="203200"/>
            <a:ext cy="6114649" cx="4555700"/>
          </a:xfrm>
          <a:prstGeom prst="rect">
            <a:avLst/>
          </a:prstGeom>
          <a:blipFill>
            <a:blip r:embed="rId3"/>
            <a:stretch>
              <a:fillRect/>
            </a:stretch>
          </a:blipFill>
        </p:spPr>
      </p:sp>
      <p:sp>
        <p:nvSpPr>
          <p:cNvPr id="284" name="Shape 284"/>
          <p:cNvSpPr/>
          <p:nvPr/>
        </p:nvSpPr>
        <p:spPr>
          <a:xfrm>
            <a:off y="1219200" x="5892800"/>
            <a:ext cy="3352800" cx="3784600"/>
          </a:xfrm>
          <a:prstGeom prst="rect">
            <a:avLst/>
          </a:prstGeom>
          <a:blipFill>
            <a:blip r:embed="rId4"/>
            <a:stretch>
              <a:fillRect/>
            </a:stretch>
          </a:blipFill>
        </p:spPr>
      </p:sp>
      <p:sp>
        <p:nvSpPr>
          <p:cNvPr id="285" name="Shape 285"/>
          <p:cNvSpPr txBox="1"/>
          <p:nvPr/>
        </p:nvSpPr>
        <p:spPr>
          <a:xfrm>
            <a:off y="5283450" x="5181950"/>
            <a:ext cy="1676399" cx="4783849"/>
          </a:xfrm>
          <a:prstGeom prst="rect">
            <a:avLst/>
          </a:prstGeom>
        </p:spPr>
        <p:txBody>
          <a:bodyPr bIns="38100" rIns="38100" lIns="38100" tIns="38100" anchor="t" anchorCtr="0">
            <a:noAutofit/>
          </a:bodyPr>
          <a:lstStyle/>
          <a:p>
            <a:pPr rtl="0">
              <a:lnSpc>
                <a:spcPct val="100000"/>
              </a:lnSpc>
              <a:buNone/>
            </a:pPr>
            <a:r>
              <a:rPr sz="2400" lang="en-US">
                <a:solidFill>
                  <a:srgbClr val="000000"/>
                </a:solidFill>
                <a:latin typeface="Arial"/>
                <a:ea typeface="Arial"/>
                <a:cs typeface="Arial"/>
                <a:sym typeface="Arial"/>
              </a:rPr>
              <a:t>3 small polar bodies are formed</a:t>
            </a:r>
          </a:p>
          <a:p>
            <a:r>
              <a:t/>
            </a:r>
          </a:p>
          <a:p>
            <a:pPr rtl="0">
              <a:lnSpc>
                <a:spcPct val="100000"/>
              </a:lnSpc>
              <a:buNone/>
            </a:pPr>
            <a:r>
              <a:rPr sz="2400" lang="en-US">
                <a:solidFill>
                  <a:srgbClr val="000000"/>
                </a:solidFill>
                <a:latin typeface="Arial"/>
                <a:ea typeface="Arial"/>
                <a:cs typeface="Arial"/>
                <a:sym typeface="Arial"/>
              </a:rPr>
              <a:t>1 large </a:t>
            </a:r>
            <a:r>
              <a:rPr b="1" sz="2400" lang="en-US">
                <a:solidFill>
                  <a:srgbClr val="000000"/>
                </a:solidFill>
                <a:latin typeface="Arial"/>
                <a:ea typeface="Arial"/>
                <a:cs typeface="Arial"/>
                <a:sym typeface="Arial"/>
              </a:rPr>
              <a:t>OOCYTE</a:t>
            </a:r>
            <a:r>
              <a:rPr sz="2400" lang="en-US">
                <a:solidFill>
                  <a:srgbClr val="000000"/>
                </a:solidFill>
                <a:latin typeface="Arial"/>
                <a:ea typeface="Arial"/>
                <a:cs typeface="Arial"/>
                <a:sym typeface="Arial"/>
              </a:rPr>
              <a:t> has potential to be fertilized</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9" name="Shape 289"/>
        <p:cNvGrpSpPr/>
        <p:nvPr/>
      </p:nvGrpSpPr>
      <p:grpSpPr>
        <a:xfrm>
          <a:off y="0" x="0"/>
          <a:ext cy="0" cx="0"/>
          <a:chOff y="0" x="0"/>
          <a:chExt cy="0" cx="0"/>
        </a:xfrm>
      </p:grpSpPr>
      <p:sp>
        <p:nvSpPr>
          <p:cNvPr id="290" name="Shape 290"/>
          <p:cNvSpPr txBox="1"/>
          <p:nvPr>
            <p:ph type="title"/>
          </p:nvPr>
        </p:nvSpPr>
        <p:spPr>
          <a:xfrm>
            <a:off y="304800" x="304800"/>
            <a:ext cy="990599" cx="9626599"/>
          </a:xfrm>
          <a:prstGeom prst="rect">
            <a:avLst/>
          </a:prstGeom>
        </p:spPr>
        <p:txBody>
          <a:bodyPr bIns="38100" rIns="38100" lIns="38100" tIns="38100" anchor="t" anchorCtr="0">
            <a:noAutofit/>
          </a:bodyPr>
          <a:lstStyle/>
          <a:p>
            <a:pPr rtl="0">
              <a:lnSpc>
                <a:spcPct val="100000"/>
              </a:lnSpc>
              <a:buNone/>
            </a:pPr>
            <a:r>
              <a:rPr sz="4266" lang="en-US">
                <a:solidFill>
                  <a:srgbClr val="000000"/>
                </a:solidFill>
                <a:latin typeface="Arial"/>
                <a:ea typeface="Arial"/>
                <a:cs typeface="Arial"/>
                <a:sym typeface="Arial"/>
              </a:rPr>
              <a:t>Haploid vs Diploid Life Cycles</a:t>
            </a:r>
          </a:p>
        </p:txBody>
      </p:sp>
      <p:sp>
        <p:nvSpPr>
          <p:cNvPr id="291" name="Shape 291"/>
          <p:cNvSpPr/>
          <p:nvPr/>
        </p:nvSpPr>
        <p:spPr>
          <a:xfrm>
            <a:off y="1625600" x="406400"/>
            <a:ext cy="3827724" cx="3943499"/>
          </a:xfrm>
          <a:prstGeom prst="rect">
            <a:avLst/>
          </a:prstGeom>
          <a:blipFill>
            <a:blip r:embed="rId3"/>
            <a:stretch>
              <a:fillRect/>
            </a:stretch>
          </a:blipFill>
        </p:spPr>
      </p:sp>
      <p:sp>
        <p:nvSpPr>
          <p:cNvPr id="292" name="Shape 292"/>
          <p:cNvSpPr/>
          <p:nvPr/>
        </p:nvSpPr>
        <p:spPr>
          <a:xfrm>
            <a:off y="1524000" x="5080000"/>
            <a:ext cy="3906549" cx="4784575"/>
          </a:xfrm>
          <a:prstGeom prst="rect">
            <a:avLst/>
          </a:prstGeom>
          <a:blipFill>
            <a:blip r:embed="rId4"/>
            <a:stretch>
              <a:fillRect/>
            </a:stretch>
          </a:blipFill>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 name="Shape 40"/>
        <p:cNvGrpSpPr/>
        <p:nvPr/>
      </p:nvGrpSpPr>
      <p:grpSpPr>
        <a:xfrm>
          <a:off y="0" x="0"/>
          <a:ext cy="0" cx="0"/>
          <a:chOff y="0" x="0"/>
          <a:chExt cy="0" cx="0"/>
        </a:xfrm>
      </p:grpSpPr>
      <p:sp>
        <p:nvSpPr>
          <p:cNvPr id="41" name="Shape 41"/>
          <p:cNvSpPr txBox="1"/>
          <p:nvPr>
            <p:ph type="title"/>
          </p:nvPr>
        </p:nvSpPr>
        <p:spPr>
          <a:xfrm>
            <a:off y="105800" x="203875"/>
            <a:ext cy="1987900" cx="9948150"/>
          </a:xfrm>
          <a:prstGeom prst="rect">
            <a:avLst/>
          </a:prstGeom>
        </p:spPr>
        <p:txBody>
          <a:bodyPr bIns="38100" rIns="38100" lIns="38100" tIns="38100" anchor="t" anchorCtr="0">
            <a:noAutofit/>
          </a:bodyPr>
          <a:lstStyle/>
          <a:p>
            <a:pPr rtl="0">
              <a:lnSpc>
                <a:spcPct val="100000"/>
              </a:lnSpc>
              <a:buNone/>
            </a:pPr>
            <a:r>
              <a:rPr sz="3466" lang="en-US">
                <a:solidFill>
                  <a:srgbClr val="000000"/>
                </a:solidFill>
                <a:latin typeface="Arial"/>
                <a:ea typeface="Arial"/>
                <a:cs typeface="Arial"/>
                <a:sym typeface="Arial"/>
              </a:rPr>
              <a:t>Meiosis </a:t>
            </a:r>
            <a:br>
              <a:rPr sz="3466" lang="en-US">
                <a:solidFill>
                  <a:srgbClr val="000000"/>
                </a:solidFill>
                <a:latin typeface="Arial"/>
                <a:ea typeface="Arial"/>
                <a:cs typeface="Arial"/>
                <a:sym typeface="Arial"/>
              </a:rPr>
            </a:br>
            <a:r>
              <a:rPr sz="3466" lang="en-US">
                <a:solidFill>
                  <a:srgbClr val="000000"/>
                </a:solidFill>
                <a:latin typeface="Arial"/>
                <a:ea typeface="Arial"/>
                <a:cs typeface="Arial"/>
                <a:sym typeface="Arial"/>
              </a:rPr>
              <a:t>------ the production of haploid cells with unpaired chromosomes - word means "to diminish".</a:t>
            </a:r>
          </a:p>
        </p:txBody>
      </p:sp>
      <p:sp>
        <p:nvSpPr>
          <p:cNvPr id="42" name="Shape 42"/>
          <p:cNvSpPr/>
          <p:nvPr/>
        </p:nvSpPr>
        <p:spPr>
          <a:xfrm>
            <a:off y="2743200" x="2235200"/>
            <a:ext cy="3638375" cx="4914599"/>
          </a:xfrm>
          <a:prstGeom prst="rect">
            <a:avLst/>
          </a:prstGeom>
          <a:blipFill>
            <a:blip r:embed="rId3"/>
            <a:stretch>
              <a:fillRect/>
            </a:stretch>
          </a:blipFill>
        </p:spPr>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6" name="Shape 296"/>
        <p:cNvGrpSpPr/>
        <p:nvPr/>
      </p:nvGrpSpPr>
      <p:grpSpPr>
        <a:xfrm>
          <a:off y="0" x="0"/>
          <a:ext cy="0" cx="0"/>
          <a:chOff y="0" x="0"/>
          <a:chExt cy="0" cx="0"/>
        </a:xfrm>
      </p:grpSpPr>
      <p:sp>
        <p:nvSpPr>
          <p:cNvPr id="297" name="Shape 297">
            <a:hlinkClick r:id="rId4"/>
          </p:cNvPr>
          <p:cNvSpPr/>
          <p:nvPr/>
        </p:nvSpPr>
        <p:spPr>
          <a:xfrm>
            <a:off y="914400" x="1016000"/>
            <a:ext cy="5954874" cx="7939850"/>
          </a:xfrm>
          <a:prstGeom prst="rect">
            <a:avLst/>
          </a:prstGeom>
          <a:blipFill>
            <a:blip r:embed="rId5"/>
            <a:stretch>
              <a:fillRect/>
            </a:stretch>
          </a:blipFill>
        </p:spPr>
      </p:sp>
      <p:sp>
        <p:nvSpPr>
          <p:cNvPr id="298" name="Shape 298"/>
          <p:cNvSpPr txBox="1"/>
          <p:nvPr/>
        </p:nvSpPr>
        <p:spPr>
          <a:xfrm>
            <a:off y="203200" x="508000"/>
            <a:ext cy="542024" cx="5164074"/>
          </a:xfrm>
          <a:prstGeom prst="rect">
            <a:avLst/>
          </a:prstGeom>
        </p:spPr>
        <p:txBody>
          <a:bodyPr bIns="38100" rIns="38100" lIns="38100" tIns="38100" anchor="t" anchorCtr="0">
            <a:noAutofit/>
          </a:bodyPr>
          <a:lstStyle/>
          <a:p>
            <a:pPr rtl="0">
              <a:lnSpc>
                <a:spcPct val="100000"/>
              </a:lnSpc>
              <a:buNone/>
            </a:pPr>
            <a:r>
              <a:rPr sz="2666" lang="en-US">
                <a:solidFill>
                  <a:srgbClr val="000000"/>
                </a:solidFill>
                <a:latin typeface="Arial"/>
                <a:ea typeface="Arial"/>
                <a:cs typeface="Arial"/>
                <a:sym typeface="Arial"/>
              </a:rPr>
              <a:t>Review Meiosis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 name="Shape 46"/>
        <p:cNvGrpSpPr/>
        <p:nvPr/>
      </p:nvGrpSpPr>
      <p:grpSpPr>
        <a:xfrm>
          <a:off y="0" x="0"/>
          <a:ext cy="0" cx="0"/>
          <a:chOff y="0" x="0"/>
          <a:chExt cy="0" cx="0"/>
        </a:xfrm>
      </p:grpSpPr>
      <p:sp>
        <p:nvSpPr>
          <p:cNvPr id="47" name="Shape 47"/>
          <p:cNvSpPr txBox="1"/>
          <p:nvPr>
            <p:ph idx="1" type="body"/>
          </p:nvPr>
        </p:nvSpPr>
        <p:spPr>
          <a:xfrm>
            <a:off y="207250" x="203675"/>
            <a:ext cy="2721025" cx="9793574"/>
          </a:xfrm>
          <a:prstGeom prst="rect">
            <a:avLst/>
          </a:prstGeom>
        </p:spPr>
        <p:txBody>
          <a:bodyPr bIns="38100" rIns="38100" lIns="38100" tIns="38100" anchor="t" anchorCtr="0">
            <a:noAutofit/>
          </a:bodyPr>
          <a:lstStyle/>
          <a:p>
            <a:pPr rtl="0">
              <a:lnSpc>
                <a:spcPct val="100000"/>
              </a:lnSpc>
              <a:buNone/>
            </a:pPr>
            <a:r>
              <a:rPr sz="2933" lang="en-US">
                <a:solidFill>
                  <a:srgbClr val="000000"/>
                </a:solidFill>
                <a:latin typeface="Arial"/>
                <a:ea typeface="Arial"/>
                <a:cs typeface="Arial"/>
                <a:sym typeface="Arial"/>
              </a:rPr>
              <a:t>Key points of Meiosis</a:t>
            </a:r>
          </a:p>
          <a:p>
            <a:r>
              <a:t/>
            </a:r>
          </a:p>
          <a:p>
            <a:pPr rtl="0" lvl="0" marR="0" indent="-270933" marL="381000">
              <a:lnSpc>
                <a:spcPct val="100000"/>
              </a:lnSpc>
              <a:spcBef>
                <a:spcPts val="0"/>
              </a:spcBef>
              <a:spcAft>
                <a:spcPts val="0"/>
              </a:spcAft>
              <a:buClr>
                <a:srgbClr val="000000"/>
              </a:buClr>
              <a:buSzPct val="165079"/>
              <a:buFont typeface="Arial"/>
              <a:buChar char="•"/>
            </a:pPr>
            <a:r>
              <a:rPr sz="3466" lang="en-US">
                <a:solidFill>
                  <a:srgbClr val="000000"/>
                </a:solidFill>
                <a:latin typeface="Arial"/>
                <a:ea typeface="Arial"/>
                <a:cs typeface="Arial"/>
                <a:sym typeface="Arial"/>
              </a:rPr>
              <a:t>The process results in 4 daughter cells</a:t>
            </a:r>
          </a:p>
          <a:p>
            <a:pPr rtl="0" lvl="0" marR="0" indent="-270933" marL="381000">
              <a:lnSpc>
                <a:spcPct val="100000"/>
              </a:lnSpc>
              <a:spcBef>
                <a:spcPts val="0"/>
              </a:spcBef>
              <a:spcAft>
                <a:spcPts val="0"/>
              </a:spcAft>
              <a:buClr>
                <a:srgbClr val="000000"/>
              </a:buClr>
              <a:buSzPct val="165079"/>
              <a:buFont typeface="Arial"/>
              <a:buChar char="•"/>
            </a:pPr>
            <a:r>
              <a:rPr sz="3466" lang="en-US">
                <a:solidFill>
                  <a:srgbClr val="000000"/>
                </a:solidFill>
                <a:latin typeface="Arial"/>
                <a:ea typeface="Arial"/>
                <a:cs typeface="Arial"/>
                <a:sym typeface="Arial"/>
              </a:rPr>
              <a:t>Daughter cells are haploid (N)</a:t>
            </a:r>
          </a:p>
          <a:p>
            <a:pPr rtl="0" lvl="0" marR="0" indent="-270933" marL="381000">
              <a:lnSpc>
                <a:spcPct val="100000"/>
              </a:lnSpc>
              <a:spcBef>
                <a:spcPts val="0"/>
              </a:spcBef>
              <a:spcAft>
                <a:spcPts val="0"/>
              </a:spcAft>
              <a:buClr>
                <a:srgbClr val="000000"/>
              </a:buClr>
              <a:buSzPct val="165079"/>
              <a:buFont typeface="Arial"/>
              <a:buChar char="•"/>
            </a:pPr>
            <a:r>
              <a:rPr sz="3466" lang="en-US">
                <a:solidFill>
                  <a:srgbClr val="000000"/>
                </a:solidFill>
                <a:latin typeface="Arial"/>
                <a:ea typeface="Arial"/>
                <a:cs typeface="Arial"/>
                <a:sym typeface="Arial"/>
              </a:rPr>
              <a:t>Daughter cells have unique combinations of chromosomes</a:t>
            </a:r>
          </a:p>
        </p:txBody>
      </p:sp>
      <p:sp>
        <p:nvSpPr>
          <p:cNvPr id="48" name="Shape 48"/>
          <p:cNvSpPr/>
          <p:nvPr/>
        </p:nvSpPr>
        <p:spPr>
          <a:xfrm>
            <a:off y="3455750" x="1525000"/>
            <a:ext cy="3890800" cx="6395375"/>
          </a:xfrm>
          <a:prstGeom prst="rect">
            <a:avLst/>
          </a:prstGeom>
          <a:blipFill>
            <a:blip r:embed="rId3"/>
            <a:stretch>
              <a:fillRect/>
            </a:stretch>
          </a:blipFill>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 name="Shape 52"/>
        <p:cNvGrpSpPr/>
        <p:nvPr/>
      </p:nvGrpSpPr>
      <p:grpSpPr>
        <a:xfrm>
          <a:off y="0" x="0"/>
          <a:ext cy="0" cx="0"/>
          <a:chOff y="0" x="0"/>
          <a:chExt cy="0" cx="0"/>
        </a:xfrm>
      </p:grpSpPr>
      <p:sp>
        <p:nvSpPr>
          <p:cNvPr id="53" name="Shape 53"/>
          <p:cNvSpPr/>
          <p:nvPr/>
        </p:nvSpPr>
        <p:spPr>
          <a:xfrm>
            <a:off y="304800" x="5994400"/>
            <a:ext cy="4470400" cx="3810000"/>
          </a:xfrm>
          <a:prstGeom prst="rect">
            <a:avLst/>
          </a:prstGeom>
          <a:blipFill>
            <a:blip r:embed="rId3"/>
            <a:stretch>
              <a:fillRect/>
            </a:stretch>
          </a:blipFill>
        </p:spPr>
      </p:sp>
      <p:sp>
        <p:nvSpPr>
          <p:cNvPr id="54" name="Shape 54"/>
          <p:cNvSpPr txBox="1"/>
          <p:nvPr/>
        </p:nvSpPr>
        <p:spPr>
          <a:xfrm>
            <a:off y="203200" x="101600"/>
            <a:ext cy="5435349" cx="5884549"/>
          </a:xfrm>
          <a:prstGeom prst="rect">
            <a:avLst/>
          </a:prstGeom>
        </p:spPr>
        <p:txBody>
          <a:bodyPr bIns="38100" rIns="38100" lIns="38100" tIns="38100" anchor="t" anchorCtr="0">
            <a:noAutofit/>
          </a:bodyPr>
          <a:lstStyle/>
          <a:p>
            <a:pPr rtl="0">
              <a:lnSpc>
                <a:spcPct val="100000"/>
              </a:lnSpc>
              <a:buNone/>
            </a:pPr>
            <a:r>
              <a:rPr sz="2933" lang="en-US">
                <a:solidFill>
                  <a:srgbClr val="000000"/>
                </a:solidFill>
                <a:latin typeface="Arial"/>
                <a:ea typeface="Arial"/>
                <a:cs typeface="Arial"/>
                <a:sym typeface="Arial"/>
              </a:rPr>
              <a:t>Meiosis creates gametes </a:t>
            </a:r>
            <a:br>
              <a:rPr sz="2933" lang="en-US">
                <a:solidFill>
                  <a:srgbClr val="000000"/>
                </a:solidFill>
                <a:latin typeface="Arial"/>
                <a:ea typeface="Arial"/>
                <a:cs typeface="Arial"/>
                <a:sym typeface="Arial"/>
              </a:rPr>
            </a:br>
            <a:r>
              <a:rPr sz="2933" lang="en-US">
                <a:solidFill>
                  <a:srgbClr val="000000"/>
                </a:solidFill>
                <a:latin typeface="Arial"/>
                <a:ea typeface="Arial"/>
                <a:cs typeface="Arial"/>
                <a:sym typeface="Arial"/>
              </a:rPr>
              <a:t>              (sperm and eggs)</a:t>
            </a:r>
          </a:p>
          <a:p>
            <a:pPr rtl="0">
              <a:lnSpc>
                <a:spcPct val="100000"/>
              </a:lnSpc>
              <a:buNone/>
            </a:pPr>
            <a:r>
              <a:rPr sz="2933" lang="en-US">
                <a:solidFill>
                  <a:srgbClr val="000000"/>
                </a:solidFill>
                <a:latin typeface="Arial"/>
                <a:ea typeface="Arial"/>
                <a:cs typeface="Arial"/>
                <a:sym typeface="Arial"/>
              </a:rPr>
              <a:t>Meiosis ensures variability in offspring</a:t>
            </a:r>
            <a:br>
              <a:rPr sz="2933" lang="en-US">
                <a:solidFill>
                  <a:srgbClr val="000000"/>
                </a:solidFill>
                <a:latin typeface="Arial"/>
                <a:ea typeface="Arial"/>
                <a:cs typeface="Arial"/>
                <a:sym typeface="Arial"/>
              </a:rPr>
            </a:br>
            <a:br>
              <a:rPr sz="2933" lang="en-US">
                <a:solidFill>
                  <a:srgbClr val="000000"/>
                </a:solidFill>
                <a:latin typeface="Arial"/>
                <a:ea typeface="Arial"/>
                <a:cs typeface="Arial"/>
                <a:sym typeface="Arial"/>
              </a:rPr>
            </a:br>
            <a:br>
              <a:rPr sz="2933" lang="en-US">
                <a:solidFill>
                  <a:srgbClr val="000000"/>
                </a:solidFill>
                <a:latin typeface="Arial"/>
                <a:ea typeface="Arial"/>
                <a:cs typeface="Arial"/>
                <a:sym typeface="Arial"/>
              </a:rPr>
            </a:br>
            <a:r>
              <a:rPr sz="2933" lang="en-US">
                <a:solidFill>
                  <a:srgbClr val="000000"/>
                </a:solidFill>
                <a:latin typeface="Arial"/>
                <a:ea typeface="Arial"/>
                <a:cs typeface="Arial"/>
                <a:sym typeface="Arial"/>
              </a:rPr>
              <a:t>Gametes combine to create a zygote which is diploid (2N) - process of sexual reproduction</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y="0" x="0"/>
          <a:ext cy="0" cx="0"/>
          <a:chOff y="0" x="0"/>
          <a:chExt cy="0" cx="0"/>
        </a:xfrm>
      </p:grpSpPr>
      <p:sp>
        <p:nvSpPr>
          <p:cNvPr id="59" name="Shape 59"/>
          <p:cNvSpPr txBox="1"/>
          <p:nvPr>
            <p:ph type="title"/>
          </p:nvPr>
        </p:nvSpPr>
        <p:spPr>
          <a:xfrm>
            <a:off y="304800" x="304800"/>
            <a:ext cy="990599" cx="9626599"/>
          </a:xfrm>
          <a:prstGeom prst="rect">
            <a:avLst/>
          </a:prstGeom>
        </p:spPr>
        <p:txBody>
          <a:bodyPr bIns="38100" rIns="38100" lIns="38100" tIns="38100" anchor="t" anchorCtr="0">
            <a:noAutofit/>
          </a:bodyPr>
          <a:lstStyle/>
          <a:p>
            <a:pPr rtl="0">
              <a:lnSpc>
                <a:spcPct val="100000"/>
              </a:lnSpc>
              <a:buNone/>
            </a:pPr>
            <a:r>
              <a:rPr sz="4266" lang="en-US">
                <a:solidFill>
                  <a:srgbClr val="000000"/>
                </a:solidFill>
                <a:latin typeface="Arial"/>
                <a:ea typeface="Arial"/>
                <a:cs typeface="Arial"/>
                <a:sym typeface="Arial"/>
              </a:rPr>
              <a:t>Chromosome Structure</a:t>
            </a:r>
          </a:p>
        </p:txBody>
      </p:sp>
      <p:sp>
        <p:nvSpPr>
          <p:cNvPr id="60" name="Shape 60"/>
          <p:cNvSpPr txBox="1"/>
          <p:nvPr>
            <p:ph idx="1" type="body"/>
          </p:nvPr>
        </p:nvSpPr>
        <p:spPr>
          <a:xfrm>
            <a:off y="1422375" x="304800"/>
            <a:ext cy="2259675" cx="9645975"/>
          </a:xfrm>
          <a:prstGeom prst="rect">
            <a:avLst/>
          </a:prstGeom>
        </p:spPr>
        <p:txBody>
          <a:bodyPr bIns="38100" rIns="38100" lIns="38100" tIns="38100" anchor="t" anchorCtr="0">
            <a:noAutofit/>
          </a:bodyPr>
          <a:lstStyle/>
          <a:p>
            <a:pPr rtl="0">
              <a:lnSpc>
                <a:spcPct val="100000"/>
              </a:lnSpc>
              <a:buNone/>
            </a:pPr>
            <a:r>
              <a:rPr sz="2666" lang="en-US">
                <a:solidFill>
                  <a:srgbClr val="000000"/>
                </a:solidFill>
                <a:latin typeface="Arial"/>
                <a:ea typeface="Arial"/>
                <a:cs typeface="Arial"/>
                <a:sym typeface="Arial"/>
              </a:rPr>
              <a:t>Chromosomes also have banding patterns unique to each one. These bands are caused by certain dyes. Chromosome banding can help to determine homologs on a karyotype. </a:t>
            </a:r>
            <a:br>
              <a:rPr sz="2666" lang="en-US">
                <a:solidFill>
                  <a:srgbClr val="000000"/>
                </a:solidFill>
                <a:latin typeface="Arial"/>
                <a:ea typeface="Arial"/>
                <a:cs typeface="Arial"/>
                <a:sym typeface="Arial"/>
              </a:rPr>
            </a:b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Each chromosome has mane alleles, or alternate forms of genes</a:t>
            </a:r>
          </a:p>
        </p:txBody>
      </p:sp>
      <p:sp>
        <p:nvSpPr>
          <p:cNvPr id="61" name="Shape 61"/>
          <p:cNvSpPr/>
          <p:nvPr/>
        </p:nvSpPr>
        <p:spPr>
          <a:xfrm>
            <a:off y="4165600" x="5384800"/>
            <a:ext cy="2984500" cx="4445000"/>
          </a:xfrm>
          <a:prstGeom prst="rect">
            <a:avLst/>
          </a:prstGeom>
          <a:blipFill>
            <a:blip r:embed="rId3"/>
            <a:stretch>
              <a:fillRect/>
            </a:stretch>
          </a:blipFill>
        </p:spPr>
      </p:sp>
      <p:sp>
        <p:nvSpPr>
          <p:cNvPr id="62" name="Shape 62"/>
          <p:cNvSpPr/>
          <p:nvPr/>
        </p:nvSpPr>
        <p:spPr>
          <a:xfrm>
            <a:off y="4063975" x="711200"/>
            <a:ext cy="3048000" cx="4064000"/>
          </a:xfrm>
          <a:prstGeom prst="rect">
            <a:avLst/>
          </a:prstGeom>
          <a:blipFill>
            <a:blip r:embed="rId4"/>
            <a:stretch>
              <a:fillRect/>
            </a:stretch>
          </a:blipFill>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y="0" x="0"/>
          <a:ext cy="0" cx="0"/>
          <a:chOff y="0" x="0"/>
          <a:chExt cy="0" cx="0"/>
        </a:xfrm>
      </p:grpSpPr>
      <p:sp>
        <p:nvSpPr>
          <p:cNvPr id="67" name="Shape 67"/>
          <p:cNvSpPr txBox="1"/>
          <p:nvPr>
            <p:ph type="title"/>
          </p:nvPr>
        </p:nvSpPr>
        <p:spPr>
          <a:xfrm>
            <a:off y="304800" x="304800"/>
            <a:ext cy="990599" cx="9626599"/>
          </a:xfrm>
          <a:prstGeom prst="rect">
            <a:avLst/>
          </a:prstGeom>
        </p:spPr>
        <p:txBody>
          <a:bodyPr bIns="38100" rIns="38100" lIns="38100" tIns="38100" anchor="t" anchorCtr="0">
            <a:noAutofit/>
          </a:bodyPr>
          <a:lstStyle/>
          <a:p>
            <a:pPr rtl="0">
              <a:lnSpc>
                <a:spcPct val="100000"/>
              </a:lnSpc>
              <a:buNone/>
            </a:pPr>
            <a:r>
              <a:rPr sz="4266" lang="en-US">
                <a:solidFill>
                  <a:srgbClr val="000000"/>
                </a:solidFill>
                <a:latin typeface="Arial"/>
                <a:ea typeface="Arial"/>
                <a:cs typeface="Arial"/>
                <a:sym typeface="Arial"/>
              </a:rPr>
              <a:t>Homologous Chromosomes</a:t>
            </a:r>
          </a:p>
        </p:txBody>
      </p:sp>
      <p:sp>
        <p:nvSpPr>
          <p:cNvPr id="68" name="Shape 68"/>
          <p:cNvSpPr txBox="1"/>
          <p:nvPr>
            <p:ph idx="1" type="body"/>
          </p:nvPr>
        </p:nvSpPr>
        <p:spPr>
          <a:xfrm>
            <a:off y="1336775" x="294150"/>
            <a:ext cy="5840324" cx="4818225"/>
          </a:xfrm>
          <a:prstGeom prst="rect">
            <a:avLst/>
          </a:prstGeom>
        </p:spPr>
        <p:txBody>
          <a:bodyPr bIns="38100" rIns="38100" lIns="38100" tIns="38100" anchor="t" anchorCtr="0">
            <a:noAutofit/>
          </a:bodyPr>
          <a:lstStyle/>
          <a:p>
            <a:pPr rtl="0">
              <a:lnSpc>
                <a:spcPct val="100000"/>
              </a:lnSpc>
              <a:buNone/>
            </a:pPr>
            <a:r>
              <a:rPr sz="2400" lang="en-US">
                <a:solidFill>
                  <a:srgbClr val="000000"/>
                </a:solidFill>
                <a:latin typeface="Arial"/>
                <a:ea typeface="Arial"/>
                <a:cs typeface="Arial"/>
                <a:sym typeface="Arial"/>
              </a:rPr>
              <a:t>- each chromosome has a match, called a homolog. </a:t>
            </a:r>
          </a:p>
          <a:p>
            <a:r>
              <a:t/>
            </a:r>
          </a:p>
          <a:p>
            <a:pPr rtl="0">
              <a:lnSpc>
                <a:spcPct val="100000"/>
              </a:lnSpc>
              <a:buNone/>
            </a:pPr>
            <a:r>
              <a:rPr sz="2400" lang="en-US">
                <a:solidFill>
                  <a:srgbClr val="000000"/>
                </a:solidFill>
                <a:latin typeface="Arial"/>
                <a:ea typeface="Arial"/>
                <a:cs typeface="Arial"/>
                <a:sym typeface="Arial"/>
              </a:rPr>
              <a:t>This is why normal organisms always have an even number of chromosomes. </a:t>
            </a:r>
          </a:p>
          <a:p>
            <a:r>
              <a:t/>
            </a:r>
          </a:p>
          <a:p>
            <a:pPr rtl="0">
              <a:lnSpc>
                <a:spcPct val="100000"/>
              </a:lnSpc>
              <a:buNone/>
            </a:pPr>
            <a:r>
              <a:rPr sz="2400" lang="en-US">
                <a:solidFill>
                  <a:srgbClr val="000000"/>
                </a:solidFill>
                <a:latin typeface="Arial"/>
                <a:ea typeface="Arial"/>
                <a:cs typeface="Arial"/>
                <a:sym typeface="Arial"/>
              </a:rPr>
              <a:t>One homolog you received from your mother, the other you received from your father. They are not exactly alike, but they are the same size, shape, and have the same banding pattern.</a:t>
            </a:r>
          </a:p>
          <a:p>
            <a:r>
              <a:t/>
            </a:r>
          </a:p>
          <a:p>
            <a:pPr rtl="0">
              <a:lnSpc>
                <a:spcPct val="100000"/>
              </a:lnSpc>
              <a:buNone/>
            </a:pPr>
            <a:r>
              <a:rPr sz="2400" lang="en-US">
                <a:solidFill>
                  <a:srgbClr val="000000"/>
                </a:solidFill>
                <a:latin typeface="Arial"/>
                <a:ea typeface="Arial"/>
                <a:cs typeface="Arial"/>
                <a:sym typeface="Arial"/>
              </a:rPr>
              <a:t>Chromosomes are numbered according to their size. </a:t>
            </a:r>
          </a:p>
        </p:txBody>
      </p:sp>
      <p:sp>
        <p:nvSpPr>
          <p:cNvPr id="69" name="Shape 69"/>
          <p:cNvSpPr/>
          <p:nvPr/>
        </p:nvSpPr>
        <p:spPr>
          <a:xfrm>
            <a:off y="1219200" x="5384800"/>
            <a:ext cy="5278024" cx="4820675"/>
          </a:xfrm>
          <a:prstGeom prst="rect">
            <a:avLst/>
          </a:prstGeom>
          <a:blipFill>
            <a:blip r:embed="rId3"/>
            <a:stretch>
              <a:fillRect/>
            </a:stretch>
          </a:blipFill>
        </p:spPr>
      </p:sp>
      <p:sp>
        <p:nvSpPr>
          <p:cNvPr id="70" name="Shape 70"/>
          <p:cNvSpPr txBox="1"/>
          <p:nvPr/>
        </p:nvSpPr>
        <p:spPr>
          <a:xfrm>
            <a:off y="6502400" x="5791200"/>
            <a:ext cy="866075" cx="3667075"/>
          </a:xfrm>
          <a:prstGeom prst="rect">
            <a:avLst/>
          </a:prstGeom>
        </p:spPr>
        <p:txBody>
          <a:bodyPr bIns="38100" rIns="38100" lIns="38100" tIns="38100" anchor="t" anchorCtr="0">
            <a:noAutofit/>
          </a:bodyPr>
          <a:lstStyle/>
          <a:p>
            <a:pPr rtl="0">
              <a:lnSpc>
                <a:spcPct val="100000"/>
              </a:lnSpc>
              <a:buNone/>
            </a:pPr>
            <a:r>
              <a:rPr sz="2666" lang="en-US">
                <a:solidFill>
                  <a:srgbClr val="000000"/>
                </a:solidFill>
                <a:latin typeface="Arial"/>
                <a:ea typeface="Arial"/>
                <a:cs typeface="Arial"/>
                <a:sym typeface="Arial"/>
              </a:rPr>
              <a:t>Karyotype showing homologous pairs. </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y="0" x="0"/>
          <a:ext cy="0" cx="0"/>
          <a:chOff y="0" x="0"/>
          <a:chExt cy="0" cx="0"/>
        </a:xfrm>
      </p:grpSpPr>
      <p:sp>
        <p:nvSpPr>
          <p:cNvPr id="75" name="Shape 75"/>
          <p:cNvSpPr txBox="1"/>
          <p:nvPr>
            <p:ph type="title"/>
          </p:nvPr>
        </p:nvSpPr>
        <p:spPr>
          <a:xfrm>
            <a:off y="51150" x="102300"/>
            <a:ext cy="290965" cx="2062324"/>
          </a:xfrm>
          <a:prstGeom prst="rect">
            <a:avLst/>
          </a:prstGeom>
        </p:spPr>
        <p:txBody>
          <a:bodyPr bIns="38100" rIns="38100" lIns="38100" tIns="38100" anchor="ctr" anchorCtr="0">
            <a:noAutofit/>
          </a:bodyPr>
          <a:lstStyle/>
          <a:p>
            <a:pPr algn="l" marR="0" indent="0" marL="0">
              <a:lnSpc>
                <a:spcPct val="120454"/>
              </a:lnSpc>
              <a:spcBef>
                <a:spcPts val="0"/>
              </a:spcBef>
              <a:spcAft>
                <a:spcPts val="0"/>
              </a:spcAft>
              <a:buNone/>
            </a:pPr>
            <a:r>
              <a:rPr sz="1222" lang="en-US">
                <a:solidFill>
                  <a:srgbClr val="000000"/>
                </a:solidFill>
                <a:latin typeface="Arial"/>
                <a:ea typeface="Arial"/>
                <a:cs typeface="Arial"/>
                <a:sym typeface="Arial"/>
              </a:rPr>
              <a:t>Figure 10.1b</a:t>
            </a:r>
          </a:p>
        </p:txBody>
      </p:sp>
      <p:sp>
        <p:nvSpPr>
          <p:cNvPr id="76" name="Shape 76"/>
          <p:cNvSpPr/>
          <p:nvPr/>
        </p:nvSpPr>
        <p:spPr>
          <a:xfrm>
            <a:off y="730225" x="10575"/>
            <a:ext cy="6159500" cx="10138824"/>
          </a:xfrm>
          <a:prstGeom prst="rect">
            <a:avLst/>
          </a:prstGeom>
          <a:blipFill>
            <a:blip r:embed="rId3"/>
            <a:stretch>
              <a:fillRect/>
            </a:stretch>
          </a:blipFill>
        </p:spPr>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