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7620000" cx="10160000"/>
  <p:notesSz cy="10160000" cx="7620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1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5" name="Shape 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6" name="Shape 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" name="Shape 7"/>
          <p:cNvSpPr txBox="1"/>
          <p:nvPr>
            <p:ph type="ctrTitle"/>
          </p:nvPr>
        </p:nvSpPr>
        <p:spPr>
          <a:xfrm>
            <a:off y="3048000" x="914400"/>
            <a:ext cy="1219199" cx="8331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/>
        </p:txBody>
      </p:sp>
      <p:sp>
        <p:nvSpPr>
          <p:cNvPr id="8" name="Shape 8"/>
          <p:cNvSpPr txBox="1"/>
          <p:nvPr>
            <p:ph idx="1" type="subTitle"/>
          </p:nvPr>
        </p:nvSpPr>
        <p:spPr>
          <a:xfrm>
            <a:off y="4572000" x="1828800"/>
            <a:ext cy="914400" cx="6502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1828800" x="304800"/>
            <a:ext cy="54863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828800" x="30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y="1828800" x="538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y="6705600" x="304800"/>
            <a:ext cy="6095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theme/theme3.xml" Type="http://schemas.openxmlformats.org/officeDocument/2006/relationships/theme" Id="rId6"/><Relationship Target="../slideLayouts/slideLayout5.xml" Type="http://schemas.openxmlformats.org/officeDocument/2006/relationships/slideLayout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2.jpg" Type="http://schemas.openxmlformats.org/officeDocument/2006/relationships/image" Id="rId4"/><Relationship Target="../media/image07.jpg" Type="http://schemas.openxmlformats.org/officeDocument/2006/relationships/image" Id="rId3"/><Relationship Target="../media/image11.jpg" Type="http://schemas.openxmlformats.org/officeDocument/2006/relationships/image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0.jpg" Type="http://schemas.openxmlformats.org/officeDocument/2006/relationships/image" Id="rId4"/><Relationship Target="../media/image16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jpg" Type="http://schemas.openxmlformats.org/officeDocument/2006/relationships/image" Id="rId4"/><Relationship Target="../media/image11.jpg" Type="http://schemas.openxmlformats.org/officeDocument/2006/relationships/image" Id="rId3"/><Relationship Target="../media/image15.jpg" Type="http://schemas.openxmlformats.org/officeDocument/2006/relationships/image" Id="rId5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7.jpg" Type="http://schemas.openxmlformats.org/officeDocument/2006/relationships/image" Id="rId4"/><Relationship Target="http://www.graphpad.com/quickcalcs/chisquared1.cfm" Type="http://schemas.openxmlformats.org/officeDocument/2006/relationships/hyperlink" TargetMode="External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8.jpg" Type="http://schemas.openxmlformats.org/officeDocument/2006/relationships/image" Id="rId4"/><Relationship Target="../media/image04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1.jpg" Type="http://schemas.openxmlformats.org/officeDocument/2006/relationships/image" Id="rId4"/><Relationship Target="../media/image00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2.jpg" Type="http://schemas.openxmlformats.org/officeDocument/2006/relationships/image" Id="rId4"/><Relationship Target="../media/image06.jpg" Type="http://schemas.openxmlformats.org/officeDocument/2006/relationships/image" Id="rId3"/><Relationship Target="../media/image05.jpg" Type="http://schemas.openxmlformats.org/officeDocument/2006/relationships/image" Id="rId6"/><Relationship Target="../media/image09.pn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y="711175" x="914400"/>
            <a:ext cy="1300499" cx="84121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sz="48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Genetics and Statistics</a:t>
            </a:r>
          </a:p>
        </p:txBody>
      </p:sp>
      <p:sp>
        <p:nvSpPr>
          <p:cNvPr id="20" name="Shape 20"/>
          <p:cNvSpPr txBox="1"/>
          <p:nvPr/>
        </p:nvSpPr>
        <p:spPr>
          <a:xfrm>
            <a:off y="1828800" x="3048000"/>
            <a:ext cy="519624" cx="42760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Tale of Two Hypotheses</a:t>
            </a:r>
          </a:p>
        </p:txBody>
      </p:sp>
      <p:sp>
        <p:nvSpPr>
          <p:cNvPr id="21" name="Shape 21"/>
          <p:cNvSpPr/>
          <p:nvPr/>
        </p:nvSpPr>
        <p:spPr>
          <a:xfrm>
            <a:off y="2743200" x="1727200"/>
            <a:ext cy="4745899" cx="70246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/>
        </p:nvSpPr>
        <p:spPr>
          <a:xfrm flipH="1">
            <a:off y="4525" x="5188624"/>
            <a:ext cy="2029800" cx="3878700"/>
          </a:xfrm>
          <a:custGeom>
            <a:pathLst>
              <a:path w="21600" extrusionOk="0" h="21600">
                <a:moveTo>
                  <a:pt y="8628" x="21600"/>
                </a:moveTo>
                <a:cubicBezTo>
                  <a:pt y="3863" x="21600"/>
                  <a:pt y="0" x="16763"/>
                  <a:pt y="0" x="10799"/>
                </a:cubicBezTo>
                <a:cubicBezTo>
                  <a:pt y="0" x="4833"/>
                  <a:pt y="3863" x="0"/>
                  <a:pt y="8628" x="0"/>
                </a:cubicBezTo>
                <a:cubicBezTo>
                  <a:pt y="12311" x="0"/>
                  <a:pt y="15453" x="2883"/>
                  <a:pt y="16693" x="6947"/>
                </a:cubicBezTo>
                <a:cubicBezTo>
                  <a:pt y="16821" x="7371"/>
                  <a:pt y="19211" x="7356"/>
                  <a:pt y="21600" x="5803"/>
                </a:cubicBezTo>
                <a:cubicBezTo>
                  <a:pt y="20513" x="8571"/>
                  <a:pt y="17161" x="9126"/>
                  <a:pt y="17203" x="9574"/>
                </a:cubicBezTo>
                <a:cubicBezTo>
                  <a:pt y="17238" x="9976"/>
                  <a:pt y="17257" x="10384"/>
                  <a:pt y="17257" x="10799"/>
                </a:cubicBezTo>
                <a:cubicBezTo>
                  <a:pt y="17257" x="16763"/>
                  <a:pt y="13394" x="21600"/>
                  <a:pt y="8628" x="2160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6" name="Shape 106"/>
          <p:cNvSpPr txBox="1"/>
          <p:nvPr>
            <p:ph type="title"/>
          </p:nvPr>
        </p:nvSpPr>
        <p:spPr>
          <a:xfrm>
            <a:off y="203200" x="6096000"/>
            <a:ext cy="1382599" cx="24171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1866" lang="en-US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1.33?  Is that good or bad?  Who is right?  Who is wrong?  </a:t>
            </a:r>
          </a:p>
          <a:p>
            <a:pPr rtl="0">
              <a:lnSpc>
                <a:spcPct val="100000"/>
              </a:lnSpc>
              <a:buNone/>
            </a:pPr>
            <a:r>
              <a:rPr sz="1866" lang="en-US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time is it?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609600" x="1320800"/>
            <a:ext cy="596475" cx="12973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1.33</a:t>
            </a:r>
          </a:p>
        </p:txBody>
      </p:sp>
      <p:sp>
        <p:nvSpPr>
          <p:cNvPr id="108" name="Shape 108"/>
          <p:cNvSpPr/>
          <p:nvPr/>
        </p:nvSpPr>
        <p:spPr>
          <a:xfrm>
            <a:off y="1219200" x="8331200"/>
            <a:ext cy="2075274" cx="16268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9" name="Shape 109"/>
          <p:cNvSpPr/>
          <p:nvPr/>
        </p:nvSpPr>
        <p:spPr>
          <a:xfrm>
            <a:off y="406400" x="304800"/>
            <a:ext cy="812800" cx="7493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0" name="Shape 110"/>
          <p:cNvSpPr txBox="1"/>
          <p:nvPr/>
        </p:nvSpPr>
        <p:spPr>
          <a:xfrm>
            <a:off y="2031975" x="406400"/>
            <a:ext cy="1321699" cx="64878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determine if this number is good or not, you must look at a chi square chart. </a:t>
            </a:r>
          </a:p>
        </p:txBody>
      </p:sp>
      <p:sp>
        <p:nvSpPr>
          <p:cNvPr id="111" name="Shape 111"/>
          <p:cNvSpPr/>
          <p:nvPr/>
        </p:nvSpPr>
        <p:spPr>
          <a:xfrm>
            <a:off y="3251200" x="101600"/>
            <a:ext cy="2463774" cx="90805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12" name="Shape 112"/>
          <p:cNvSpPr txBox="1"/>
          <p:nvPr/>
        </p:nvSpPr>
        <p:spPr>
          <a:xfrm>
            <a:off y="5791200" x="406400"/>
            <a:ext cy="1696974" cx="95903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"Degrees of freedom" is one less than the original number of classes you looked at, which was 2 (orange &amp; white)</a:t>
            </a:r>
          </a:p>
          <a:p>
            <a:r>
              <a:t/>
            </a:r>
          </a:p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we will look at the first row (DoF = 1)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/>
        </p:nvSpPr>
        <p:spPr>
          <a:xfrm>
            <a:off y="304800" x="508000"/>
            <a:ext cy="2463774" cx="9080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id="118" name="Shape 118"/>
          <p:cNvCxnSpPr>
            <a:stCxn id="119" idx="0"/>
            <a:endCxn id="119" idx="0"/>
          </p:cNvCxnSpPr>
          <p:nvPr/>
        </p:nvCxnSpPr>
        <p:spPr>
          <a:xfrm rot="10800000" flipH="1">
            <a:off y="1930400" x="4800600"/>
            <a:ext cy="1320799" cx="711200"/>
          </a:xfrm>
          <a:prstGeom prst="straightConnector1">
            <a:avLst/>
          </a:prstGeom>
          <a:noFill/>
          <a:ln w="38100" cap="flat">
            <a:solidFill>
              <a:srgbClr val="CC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20" name="Shape 120"/>
          <p:cNvSpPr txBox="1"/>
          <p:nvPr/>
        </p:nvSpPr>
        <p:spPr>
          <a:xfrm>
            <a:off y="3352800" x="1828800"/>
            <a:ext cy="983049" cx="69975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1.33 is between the 20% and 30% columns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y="4063975" x="609600"/>
            <a:ext cy="2938324" cx="92019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Basically this means that the difference you observed between orange and white cubs can be expected to occur more than 20% of the time, just due to chance.</a:t>
            </a:r>
          </a:p>
          <a:p>
            <a:r>
              <a:t/>
            </a:r>
          </a:p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Scientists use 5% as the cut-off percent to reject a hypothesis.  Results are always better with a large sample size. 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/>
        </p:nvSpPr>
        <p:spPr>
          <a:xfrm>
            <a:off y="4470400" x="7620000"/>
            <a:ext cy="2959350" cx="2332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7" name="Shape 127"/>
          <p:cNvSpPr/>
          <p:nvPr/>
        </p:nvSpPr>
        <p:spPr>
          <a:xfrm flipH="1">
            <a:off y="2749525" x="7423149"/>
            <a:ext cy="1904999" cx="2540000"/>
          </a:xfrm>
          <a:custGeom>
            <a:pathLst>
              <a:path w="21600" extrusionOk="0" h="21600">
                <a:moveTo>
                  <a:pt y="8628" x="21600"/>
                </a:moveTo>
                <a:cubicBezTo>
                  <a:pt y="3863" x="21600"/>
                  <a:pt y="0" x="16763"/>
                  <a:pt y="0" x="10799"/>
                </a:cubicBezTo>
                <a:cubicBezTo>
                  <a:pt y="0" x="4833"/>
                  <a:pt y="3863" x="0"/>
                  <a:pt y="8628" x="0"/>
                </a:cubicBezTo>
                <a:cubicBezTo>
                  <a:pt y="12311" x="0"/>
                  <a:pt y="15453" x="2883"/>
                  <a:pt y="16693" x="6947"/>
                </a:cubicBezTo>
                <a:cubicBezTo>
                  <a:pt y="16821" x="7371"/>
                  <a:pt y="19211" x="7356"/>
                  <a:pt y="21600" x="5803"/>
                </a:cubicBezTo>
                <a:cubicBezTo>
                  <a:pt y="20513" x="8571"/>
                  <a:pt y="17161" x="9126"/>
                  <a:pt y="17203" x="9574"/>
                </a:cubicBezTo>
                <a:cubicBezTo>
                  <a:pt y="17238" x="9976"/>
                  <a:pt y="17257" x="10384"/>
                  <a:pt y="17257" x="10799"/>
                </a:cubicBezTo>
                <a:cubicBezTo>
                  <a:pt y="17257" x="16763"/>
                  <a:pt y="13394" x="21600"/>
                  <a:pt y="8628" x="2160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8" name="Shape 128"/>
          <p:cNvSpPr/>
          <p:nvPr/>
        </p:nvSpPr>
        <p:spPr>
          <a:xfrm>
            <a:off y="203200" x="304800"/>
            <a:ext cy="3383300" cx="65633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29" name="Shape 129"/>
          <p:cNvSpPr txBox="1"/>
          <p:nvPr/>
        </p:nvSpPr>
        <p:spPr>
          <a:xfrm>
            <a:off y="3860800" x="508000"/>
            <a:ext cy="1696974" cx="55683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find that you have a "poor fit", that means that you probably need to reject the hypothesis.  In the tiger cub case, we did not have a poor fit. </a:t>
            </a:r>
          </a:p>
        </p:txBody>
      </p:sp>
      <p:cxnSp>
        <p:nvCxnSpPr>
          <p:cNvPr id="130" name="Shape 130"/>
          <p:cNvCxnSpPr>
            <a:stCxn id="131" idx="0"/>
            <a:endCxn id="131" idx="0"/>
          </p:cNvCxnSpPr>
          <p:nvPr/>
        </p:nvCxnSpPr>
        <p:spPr>
          <a:xfrm rot="10800000" flipH="1">
            <a:off y="1422375" x="3175000"/>
            <a:ext cy="1320799" cx="711200"/>
          </a:xfrm>
          <a:prstGeom prst="straightConnector1">
            <a:avLst/>
          </a:prstGeom>
          <a:noFill/>
          <a:ln w="38100" cap="flat">
            <a:solidFill>
              <a:srgbClr val="CC0000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32" name="Shape 132"/>
          <p:cNvSpPr txBox="1"/>
          <p:nvPr/>
        </p:nvSpPr>
        <p:spPr>
          <a:xfrm>
            <a:off y="3048000" x="7721600"/>
            <a:ext cy="1255700" cx="22506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1866" lang="en-US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 obviously, I was right.  You can run and tell that..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/>
          <p:nvPr/>
        </p:nvSpPr>
        <p:spPr>
          <a:xfrm>
            <a:off y="203200" x="609600"/>
            <a:ext cy="2463774" cx="9080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8" name="Shape 138"/>
          <p:cNvSpPr/>
          <p:nvPr/>
        </p:nvSpPr>
        <p:spPr>
          <a:xfrm>
            <a:off y="1046975" x="6939950"/>
            <a:ext cy="1483350" cx="2600175"/>
          </a:xfrm>
          <a:prstGeom prst="rect">
            <a:avLst/>
          </a:prstGeom>
          <a:noFill/>
          <a:ln w="635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39" name="Shape 139"/>
          <p:cNvSpPr txBox="1"/>
          <p:nvPr/>
        </p:nvSpPr>
        <p:spPr>
          <a:xfrm>
            <a:off y="2539975" x="8432800"/>
            <a:ext cy="381650" cx="12854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Poor fit.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y="3046150" x="508025"/>
            <a:ext cy="2882524" cx="68381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2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Emily thinks she gets it now.  So she looks at another case.  She breeds two black mice together and finds that over the course of 3 years, the parents produce 330 brown mice, and 810 black mice.   She hypothesizes that the parents are Bb (heterozygous).  How can she prove this with a chi square? </a:t>
            </a:r>
          </a:p>
        </p:txBody>
      </p:sp>
      <p:sp>
        <p:nvSpPr>
          <p:cNvPr id="141" name="Shape 141"/>
          <p:cNvSpPr/>
          <p:nvPr/>
        </p:nvSpPr>
        <p:spPr>
          <a:xfrm>
            <a:off y="6299175" x="304800"/>
            <a:ext cy="786224" cx="70345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42" name="Shape 142"/>
          <p:cNvSpPr/>
          <p:nvPr/>
        </p:nvSpPr>
        <p:spPr>
          <a:xfrm>
            <a:off y="3454375" x="7620000"/>
            <a:ext cy="3423274" cx="24182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y="604625" x="304950"/>
            <a:ext cy="2335049" cx="96424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Online Chi Square Calculator at </a:t>
            </a:r>
            <a:r>
              <a:rPr u="sng" sz="2666" lang="en-US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http://www.graphpad.com/quickcalcs/chisquared1.cfm</a:t>
            </a:r>
          </a:p>
          <a:p>
            <a:r>
              <a:t/>
            </a:r>
          </a:p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-- just plug in the observed and expected values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48" name="Shape 148"/>
          <p:cNvSpPr/>
          <p:nvPr/>
        </p:nvSpPr>
        <p:spPr>
          <a:xfrm>
            <a:off y="2946400" x="2032000"/>
            <a:ext cy="4302774" cx="53088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42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 this story....</a:t>
            </a:r>
          </a:p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1320800" x="609600"/>
            <a:ext cy="1345274" cx="93645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tigers at a zoo are bred together and they have four cubs.  </a:t>
            </a:r>
          </a:p>
        </p:txBody>
      </p:sp>
      <p:sp>
        <p:nvSpPr>
          <p:cNvPr id="28" name="Shape 28"/>
          <p:cNvSpPr/>
          <p:nvPr/>
        </p:nvSpPr>
        <p:spPr>
          <a:xfrm>
            <a:off y="2641600" x="1930400"/>
            <a:ext cy="4563725" cx="69145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/>
        </p:nvSpPr>
        <p:spPr>
          <a:xfrm>
            <a:off y="3251200" x="304800"/>
            <a:ext cy="3023599" cx="44010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304800" x="304800"/>
            <a:ext cy="2378624" cx="96438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of the four cubs are albino tigers.  Based on that, Kristin </a:t>
            </a: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hypothesizes</a:t>
            </a: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both of the parents must be carrying a recessive gene for albinism.  The cross would look like: </a:t>
            </a:r>
          </a:p>
          <a:p>
            <a:pPr rtl="0">
              <a:lnSpc>
                <a:spcPct val="100000"/>
              </a:lnSpc>
              <a:buNone/>
            </a:pPr>
            <a:r>
              <a:rPr sz="32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algn="ctr" rtl="0">
              <a:lnSpc>
                <a:spcPct val="100000"/>
              </a:lnSpc>
              <a:buNone/>
            </a:pPr>
            <a:r>
              <a:rPr sz="42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a  x  A a</a:t>
            </a:r>
          </a:p>
        </p:txBody>
      </p:sp>
      <p:sp>
        <p:nvSpPr>
          <p:cNvPr id="35" name="Shape 35"/>
          <p:cNvSpPr/>
          <p:nvPr/>
        </p:nvSpPr>
        <p:spPr>
          <a:xfrm flipH="1">
            <a:off y="1731050" x="-98050"/>
            <a:ext cy="1732924" cx="2265300"/>
          </a:xfrm>
          <a:custGeom>
            <a:pathLst>
              <a:path w="21600" extrusionOk="0" h="21600">
                <a:moveTo>
                  <a:pt y="8628" x="21600"/>
                </a:moveTo>
                <a:cubicBezTo>
                  <a:pt y="3863" x="21600"/>
                  <a:pt y="0" x="16763"/>
                  <a:pt y="0" x="10799"/>
                </a:cubicBezTo>
                <a:cubicBezTo>
                  <a:pt y="0" x="4833"/>
                  <a:pt y="3863" x="0"/>
                  <a:pt y="8628" x="0"/>
                </a:cubicBezTo>
                <a:cubicBezTo>
                  <a:pt y="12311" x="0"/>
                  <a:pt y="15453" x="2883"/>
                  <a:pt y="16693" x="6947"/>
                </a:cubicBezTo>
                <a:cubicBezTo>
                  <a:pt y="16821" x="7371"/>
                  <a:pt y="19211" x="7356"/>
                  <a:pt y="21600" x="5803"/>
                </a:cubicBezTo>
                <a:cubicBezTo>
                  <a:pt y="20513" x="8571"/>
                  <a:pt y="17161" x="9126"/>
                  <a:pt y="17203" x="9574"/>
                </a:cubicBezTo>
                <a:cubicBezTo>
                  <a:pt y="17238" x="9976"/>
                  <a:pt y="17257" x="10384"/>
                  <a:pt y="17257" x="10799"/>
                </a:cubicBezTo>
                <a:cubicBezTo>
                  <a:pt y="17257" x="16763"/>
                  <a:pt y="13394" x="21600"/>
                  <a:pt y="8628" x="2160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6" name="Shape 36"/>
          <p:cNvSpPr/>
          <p:nvPr/>
        </p:nvSpPr>
        <p:spPr>
          <a:xfrm>
            <a:off y="3251200" x="5080000"/>
            <a:ext cy="3079899" cx="47293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7" name="Shape 37"/>
          <p:cNvSpPr/>
          <p:nvPr/>
        </p:nvSpPr>
        <p:spPr>
          <a:xfrm>
            <a:off y="1733550" x="7423150"/>
            <a:ext cy="1904999" cx="2540000"/>
          </a:xfrm>
          <a:custGeom>
            <a:pathLst>
              <a:path w="21600" extrusionOk="0" h="21600">
                <a:moveTo>
                  <a:pt y="8628" x="21600"/>
                </a:moveTo>
                <a:cubicBezTo>
                  <a:pt y="3863" x="21600"/>
                  <a:pt y="0" x="16763"/>
                  <a:pt y="0" x="10799"/>
                </a:cubicBezTo>
                <a:cubicBezTo>
                  <a:pt y="0" x="4833"/>
                  <a:pt y="3863" x="0"/>
                  <a:pt y="8628" x="0"/>
                </a:cubicBezTo>
                <a:cubicBezTo>
                  <a:pt y="12311" x="0"/>
                  <a:pt y="15453" x="2883"/>
                  <a:pt y="16693" x="6947"/>
                </a:cubicBezTo>
                <a:cubicBezTo>
                  <a:pt y="16821" x="7371"/>
                  <a:pt y="19211" x="7356"/>
                  <a:pt y="21600" x="5803"/>
                </a:cubicBezTo>
                <a:cubicBezTo>
                  <a:pt y="20513" x="8571"/>
                  <a:pt y="17161" x="9126"/>
                  <a:pt y="17203" x="9574"/>
                </a:cubicBezTo>
                <a:cubicBezTo>
                  <a:pt y="17238" x="9976"/>
                  <a:pt y="17257" x="10384"/>
                  <a:pt y="17257" x="10799"/>
                </a:cubicBezTo>
                <a:cubicBezTo>
                  <a:pt y="17257" x="16763"/>
                  <a:pt y="13394" x="21600"/>
                  <a:pt y="8628" x="2160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" name="Shape 38"/>
          <p:cNvSpPr txBox="1"/>
          <p:nvPr/>
        </p:nvSpPr>
        <p:spPr>
          <a:xfrm>
            <a:off y="2133600" x="7721600"/>
            <a:ext cy="916775" cx="21573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2666" lang="en-US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fell into the bleach?</a:t>
            </a:r>
          </a:p>
        </p:txBody>
      </p:sp>
      <p:sp>
        <p:nvSpPr>
          <p:cNvPr id="39" name="Shape 39"/>
          <p:cNvSpPr/>
          <p:nvPr/>
        </p:nvSpPr>
        <p:spPr>
          <a:xfrm rot="10800000">
            <a:off y="5492749" x="4578350"/>
            <a:ext cy="2015175" cx="2845799"/>
          </a:xfrm>
          <a:custGeom>
            <a:pathLst>
              <a:path w="21600" extrusionOk="0" h="21600">
                <a:moveTo>
                  <a:pt y="8628" x="21600"/>
                </a:moveTo>
                <a:cubicBezTo>
                  <a:pt y="3863" x="21600"/>
                  <a:pt y="0" x="16763"/>
                  <a:pt y="0" x="10799"/>
                </a:cubicBezTo>
                <a:cubicBezTo>
                  <a:pt y="0" x="4833"/>
                  <a:pt y="3863" x="0"/>
                  <a:pt y="8628" x="0"/>
                </a:cubicBezTo>
                <a:cubicBezTo>
                  <a:pt y="12311" x="0"/>
                  <a:pt y="15453" x="2883"/>
                  <a:pt y="16693" x="6947"/>
                </a:cubicBezTo>
                <a:cubicBezTo>
                  <a:pt y="16821" x="7371"/>
                  <a:pt y="19211" x="7356"/>
                  <a:pt y="21600" x="5803"/>
                </a:cubicBezTo>
                <a:cubicBezTo>
                  <a:pt y="20513" x="8571"/>
                  <a:pt y="17161" x="9126"/>
                  <a:pt y="17203" x="9574"/>
                </a:cubicBezTo>
                <a:cubicBezTo>
                  <a:pt y="17238" x="9976"/>
                  <a:pt y="17257" x="10384"/>
                  <a:pt y="17257" x="10799"/>
                </a:cubicBezTo>
                <a:cubicBezTo>
                  <a:pt y="17257" x="16763"/>
                  <a:pt y="13394" x="21600"/>
                  <a:pt y="8628" x="2160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" name="Shape 40"/>
          <p:cNvSpPr txBox="1"/>
          <p:nvPr/>
        </p:nvSpPr>
        <p:spPr>
          <a:xfrm>
            <a:off y="6197600" x="4876800"/>
            <a:ext cy="1172600" cx="25036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2400" lang="en-US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least they have a future in the circus.....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y="1930400" x="304800"/>
            <a:ext cy="953299" cx="15378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1866" lang="en-US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Don't hate me because I'm beautiful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313150" x="312925"/>
            <a:ext cy="1359325" cx="96311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42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Kristin's hypothesis is accurate the punnett square would look like..</a:t>
            </a:r>
          </a:p>
        </p:txBody>
      </p:sp>
      <p:grpSp>
        <p:nvGrpSpPr>
          <p:cNvPr id="47" name="Shape 47"/>
          <p:cNvGrpSpPr/>
          <p:nvPr/>
        </p:nvGrpSpPr>
        <p:grpSpPr>
          <a:xfrm>
            <a:off y="1889792" x="734409"/>
            <a:ext cy="8658212" cx="13368613"/>
            <a:chOff y="457200" x="1371600"/>
            <a:chExt cy="3581399" cx="5486400"/>
          </a:xfrm>
        </p:grpSpPr>
        <p:sp>
          <p:nvSpPr>
            <p:cNvPr id="48" name="Shape 48"/>
            <p:cNvSpPr/>
            <p:nvPr/>
          </p:nvSpPr>
          <p:spPr>
            <a:xfrm>
              <a:off y="457200" x="1371600"/>
              <a:ext cy="3581399" cx="3962399"/>
            </a:xfrm>
            <a:prstGeom prst="rect">
              <a:avLst/>
            </a:prstGeom>
            <a:solidFill>
              <a:srgbClr val="F3F3F3"/>
            </a:solidFill>
            <a:ln w="19050" cap="flat">
              <a:solidFill>
                <a:srgbClr val="073763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/>
          </p:txBody>
        </p:sp>
        <p:cxnSp>
          <p:nvCxnSpPr>
            <p:cNvPr id="49" name="Shape 49"/>
            <p:cNvCxnSpPr>
              <a:stCxn id="48" idx="0"/>
              <a:endCxn id="48" idx="2"/>
            </p:cNvCxnSpPr>
            <p:nvPr/>
          </p:nvCxnSpPr>
          <p:spPr>
            <a:xfrm>
              <a:off y="457200" x="3352799"/>
              <a:ext cy="3581399" cx="0"/>
            </a:xfrm>
            <a:prstGeom prst="straightConnector1">
              <a:avLst/>
            </a:prstGeom>
            <a:noFill/>
            <a:ln w="19050" cap="flat">
              <a:solidFill>
                <a:srgbClr val="073763"/>
              </a:solidFill>
              <a:prstDash val="solid"/>
              <a:round/>
              <a:headEnd w="lg" len="lg" type="none"/>
              <a:tailEnd w="lg" len="lg" type="none"/>
            </a:ln>
          </p:spPr>
        </p:cxnSp>
        <p:cxnSp>
          <p:nvCxnSpPr>
            <p:cNvPr id="50" name="Shape 50"/>
            <p:cNvCxnSpPr>
              <a:stCxn id="48" idx="1"/>
              <a:endCxn id="48" idx="3"/>
            </p:cNvCxnSpPr>
            <p:nvPr/>
          </p:nvCxnSpPr>
          <p:spPr>
            <a:xfrm>
              <a:off y="2247899" x="1371600"/>
              <a:ext cy="0" cx="3962399"/>
            </a:xfrm>
            <a:prstGeom prst="straightConnector1">
              <a:avLst/>
            </a:prstGeom>
            <a:noFill/>
            <a:ln w="19050" cap="flat">
              <a:solidFill>
                <a:srgbClr val="073763"/>
              </a:solidFill>
              <a:prstDash val="solid"/>
              <a:round/>
              <a:headEnd w="lg" len="lg" type="none"/>
              <a:tailEnd w="lg" len="lg" type="none"/>
            </a:ln>
          </p:spPr>
        </p:cxnSp>
        <p:cxnSp>
          <p:nvCxnSpPr>
            <p:cNvPr id="51" name="Shape 51"/>
            <p:cNvCxnSpPr>
              <a:stCxn id="52" idx="0"/>
              <a:endCxn id="52" idx="0"/>
            </p:cNvCxnSpPr>
            <p:nvPr/>
          </p:nvCxnSpPr>
          <p:spPr>
            <a:xfrm rot="10800000">
              <a:off y="1295400" x="6781800"/>
              <a:ext cy="0" cx="76199"/>
            </a:xfrm>
            <a:prstGeom prst="straightConnector1">
              <a:avLst/>
            </a:prstGeom>
            <a:noFill/>
            <a:ln w="19050" cap="flat">
              <a:solidFill>
                <a:srgbClr val="073763"/>
              </a:solidFill>
              <a:prstDash val="solid"/>
              <a:round/>
              <a:headEnd w="lg" len="lg" type="none"/>
              <a:tailEnd w="lg" len="lg" type="triangle"/>
            </a:ln>
          </p:spPr>
        </p:cxnSp>
      </p:grpSp>
      <p:sp>
        <p:nvSpPr>
          <p:cNvPr id="53" name="Shape 53"/>
          <p:cNvSpPr/>
          <p:nvPr/>
        </p:nvSpPr>
        <p:spPr>
          <a:xfrm>
            <a:off y="1928875" x="7211325"/>
            <a:ext cy="2959350" cx="2332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/>
          <p:nvPr/>
        </p:nvSpPr>
        <p:spPr>
          <a:xfrm>
            <a:off y="952488" x="5528574"/>
            <a:ext cy="2031272" cx="4046326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CFE2F3"/>
          </a:solidFill>
          <a:ln w="19050" cap="flat">
            <a:solidFill>
              <a:srgbClr val="073763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9" name="Shape 59"/>
          <p:cNvSpPr/>
          <p:nvPr/>
        </p:nvSpPr>
        <p:spPr>
          <a:xfrm flipH="1">
            <a:off y="1428750" x="209549"/>
            <a:ext cy="3246474" cx="5315375"/>
          </a:xfrm>
          <a:custGeom>
            <a:pathLst>
              <a:path w="21600" extrusionOk="0" h="21600">
                <a:moveTo>
                  <a:pt y="8628" x="21600"/>
                </a:moveTo>
                <a:cubicBezTo>
                  <a:pt y="3863" x="21600"/>
                  <a:pt y="0" x="16763"/>
                  <a:pt y="0" x="10799"/>
                </a:cubicBezTo>
                <a:cubicBezTo>
                  <a:pt y="0" x="4833"/>
                  <a:pt y="3863" x="0"/>
                  <a:pt y="8628" x="0"/>
                </a:cubicBezTo>
                <a:cubicBezTo>
                  <a:pt y="12311" x="0"/>
                  <a:pt y="15453" x="2883"/>
                  <a:pt y="16693" x="6947"/>
                </a:cubicBezTo>
                <a:cubicBezTo>
                  <a:pt y="16821" x="7371"/>
                  <a:pt y="19211" x="7356"/>
                  <a:pt y="21600" x="5803"/>
                </a:cubicBezTo>
                <a:cubicBezTo>
                  <a:pt y="20513" x="8571"/>
                  <a:pt y="17161" x="9126"/>
                  <a:pt y="17203" x="9574"/>
                </a:cubicBezTo>
                <a:cubicBezTo>
                  <a:pt y="17238" x="9976"/>
                  <a:pt y="17257" x="10384"/>
                  <a:pt y="17257" x="10799"/>
                </a:cubicBezTo>
                <a:cubicBezTo>
                  <a:pt y="17257" x="16763"/>
                  <a:pt y="13394" x="21600"/>
                  <a:pt y="8628" x="2160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0" name="Shape 60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42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friend, Emily is unconvinced.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828800" x="1016000"/>
            <a:ext cy="1867199" cx="41326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 your hypothesis is correct, then only ONE of the four kittens should be an albino.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y="1424325" x="5790150"/>
            <a:ext cy="1052000" cx="37666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are so dumb...you are really really dumb....</a:t>
            </a:r>
          </a:p>
        </p:txBody>
      </p:sp>
      <p:sp>
        <p:nvSpPr>
          <p:cNvPr id="63" name="Shape 63"/>
          <p:cNvSpPr/>
          <p:nvPr/>
        </p:nvSpPr>
        <p:spPr>
          <a:xfrm>
            <a:off y="2749525" x="6305550"/>
            <a:ext cy="505249" cx="774424"/>
          </a:xfrm>
          <a:prstGeom prst="ellipse">
            <a:avLst/>
          </a:prstGeom>
          <a:solidFill>
            <a:srgbClr val="D0E0E3"/>
          </a:solidFill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4" name="Shape 64"/>
          <p:cNvSpPr/>
          <p:nvPr/>
        </p:nvSpPr>
        <p:spPr>
          <a:xfrm>
            <a:off y="3054325" x="5899150"/>
            <a:ext cy="505249" cx="774424"/>
          </a:xfrm>
          <a:prstGeom prst="ellipse">
            <a:avLst/>
          </a:prstGeom>
          <a:solidFill>
            <a:srgbClr val="D0E0E3"/>
          </a:solidFill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5" name="Shape 65"/>
          <p:cNvSpPr/>
          <p:nvPr/>
        </p:nvSpPr>
        <p:spPr>
          <a:xfrm>
            <a:off y="3659675" x="4369675"/>
            <a:ext cy="3802475" cx="27517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310625" x="310075"/>
            <a:ext cy="1355325" cx="96342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42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isn't 1/4 pretty close to 2/4 ...maybe the difference is just due to chance....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2127600" x="305175"/>
            <a:ext cy="2912575" cx="40119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I flipped a coin four times I got heads 3 times.  Sometimes it just happens that way.   Maybe you just got lucky and got an extra white kitten..</a:t>
            </a:r>
          </a:p>
          <a:p>
            <a:r>
              <a:t/>
            </a:r>
          </a:p>
        </p:txBody>
      </p:sp>
      <p:sp>
        <p:nvSpPr>
          <p:cNvPr id="72" name="Shape 72"/>
          <p:cNvSpPr/>
          <p:nvPr/>
        </p:nvSpPr>
        <p:spPr>
          <a:xfrm>
            <a:off y="2235200" x="4572000"/>
            <a:ext cy="4191700" cx="50269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y="97475" x="101700"/>
            <a:ext cy="1221774" cx="97454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3712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only way to solve this problem and the argument is to do a statistical analysis.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1828800" x="304800"/>
            <a:ext cy="4927525" cx="46546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call this type of analysis a CHI SQUARE</a:t>
            </a:r>
          </a:p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purpose is to determine whether the results are statistically significant.</a:t>
            </a:r>
          </a:p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odds that your tigers are Aa x Aa?</a:t>
            </a:r>
          </a:p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could other factors be at work here?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y="1727175" x="6807200"/>
            <a:ext cy="962099" cx="29034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2666" lang="en-US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am so going to win this argument!</a:t>
            </a:r>
          </a:p>
        </p:txBody>
      </p:sp>
      <p:sp>
        <p:nvSpPr>
          <p:cNvPr id="80" name="Shape 80"/>
          <p:cNvSpPr/>
          <p:nvPr/>
        </p:nvSpPr>
        <p:spPr>
          <a:xfrm>
            <a:off y="2641600" x="7010400"/>
            <a:ext cy="2875774" cx="22885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/>
        </p:nvSpPr>
        <p:spPr>
          <a:xfrm flipH="1">
            <a:off y="3257550" x="1530350"/>
            <a:ext cy="3032425" cx="4978099"/>
          </a:xfrm>
          <a:custGeom>
            <a:pathLst>
              <a:path w="21600" extrusionOk="0" h="21600">
                <a:moveTo>
                  <a:pt y="8628" x="21600"/>
                </a:moveTo>
                <a:cubicBezTo>
                  <a:pt y="3863" x="21600"/>
                  <a:pt y="0" x="16763"/>
                  <a:pt y="0" x="10799"/>
                </a:cubicBezTo>
                <a:cubicBezTo>
                  <a:pt y="0" x="4833"/>
                  <a:pt y="3863" x="0"/>
                  <a:pt y="8628" x="0"/>
                </a:cubicBezTo>
                <a:cubicBezTo>
                  <a:pt y="12311" x="0"/>
                  <a:pt y="15453" x="2883"/>
                  <a:pt y="16693" x="6947"/>
                </a:cubicBezTo>
                <a:cubicBezTo>
                  <a:pt y="16821" x="7371"/>
                  <a:pt y="19211" x="7356"/>
                  <a:pt y="21600" x="5803"/>
                </a:cubicBezTo>
                <a:cubicBezTo>
                  <a:pt y="20513" x="8571"/>
                  <a:pt y="17161" x="9126"/>
                  <a:pt y="17203" x="9574"/>
                </a:cubicBezTo>
                <a:cubicBezTo>
                  <a:pt y="17238" x="9976"/>
                  <a:pt y="17257" x="10384"/>
                  <a:pt y="17257" x="10799"/>
                </a:cubicBezTo>
                <a:cubicBezTo>
                  <a:pt y="17257" x="16763"/>
                  <a:pt y="13394" x="21600"/>
                  <a:pt y="8628" x="2160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6" name="Shape 86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42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Here's how to do a chi square.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3652625" x="1927950"/>
            <a:ext cy="1706924" cx="42190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2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Summed for all classes means that you  are looking at all the traits you observed - in this case, orange and white. </a:t>
            </a:r>
          </a:p>
        </p:txBody>
      </p:sp>
      <p:sp>
        <p:nvSpPr>
          <p:cNvPr id="88" name="Shape 88"/>
          <p:cNvSpPr/>
          <p:nvPr/>
        </p:nvSpPr>
        <p:spPr>
          <a:xfrm>
            <a:off y="1727175" x="1219200"/>
            <a:ext cy="1384524" cx="7934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9" name="Shape 89"/>
          <p:cNvSpPr/>
          <p:nvPr/>
        </p:nvSpPr>
        <p:spPr>
          <a:xfrm>
            <a:off y="4876875" x="5995225"/>
            <a:ext cy="2644274" cx="2257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y="303400" x="204000"/>
            <a:ext cy="1512349" cx="50096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apply the formula, plug in your "observed" and "expected" numbers....this will give you </a:t>
            </a:r>
          </a:p>
        </p:txBody>
      </p:sp>
      <p:sp>
        <p:nvSpPr>
          <p:cNvPr id="95" name="Shape 95"/>
          <p:cNvSpPr/>
          <p:nvPr/>
        </p:nvSpPr>
        <p:spPr>
          <a:xfrm>
            <a:off y="1727175" x="6096000"/>
            <a:ext cy="2798824" cx="3939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6" name="Shape 96"/>
          <p:cNvSpPr/>
          <p:nvPr/>
        </p:nvSpPr>
        <p:spPr>
          <a:xfrm flipH="1">
            <a:off y="209550" x="4984750"/>
            <a:ext cy="1720775" cx="2773099"/>
          </a:xfrm>
          <a:custGeom>
            <a:pathLst>
              <a:path w="21600" extrusionOk="0" h="21600">
                <a:moveTo>
                  <a:pt y="8628" x="21600"/>
                </a:moveTo>
                <a:cubicBezTo>
                  <a:pt y="3863" x="21600"/>
                  <a:pt y="0" x="16763"/>
                  <a:pt y="0" x="10799"/>
                </a:cubicBezTo>
                <a:cubicBezTo>
                  <a:pt y="0" x="4833"/>
                  <a:pt y="3863" x="0"/>
                  <a:pt y="8628" x="0"/>
                </a:cubicBezTo>
                <a:cubicBezTo>
                  <a:pt y="12311" x="0"/>
                  <a:pt y="15453" x="2883"/>
                  <a:pt y="16693" x="6947"/>
                </a:cubicBezTo>
                <a:cubicBezTo>
                  <a:pt y="16821" x="7371"/>
                  <a:pt y="19211" x="7356"/>
                  <a:pt y="21600" x="5803"/>
                </a:cubicBezTo>
                <a:cubicBezTo>
                  <a:pt y="20513" x="8571"/>
                  <a:pt y="17161" x="9126"/>
                  <a:pt y="17203" x="9574"/>
                </a:cubicBezTo>
                <a:cubicBezTo>
                  <a:pt y="17238" x="9976"/>
                  <a:pt y="17257" x="10384"/>
                  <a:pt y="17257" x="10799"/>
                </a:cubicBezTo>
                <a:cubicBezTo>
                  <a:pt y="17257" x="16763"/>
                  <a:pt y="13394" x="21600"/>
                  <a:pt y="8628" x="2160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7" name="Shape 97"/>
          <p:cNvSpPr txBox="1"/>
          <p:nvPr>
            <p:ph type="title"/>
          </p:nvPr>
        </p:nvSpPr>
        <p:spPr>
          <a:xfrm>
            <a:off y="507975" x="5588000"/>
            <a:ext cy="883475" cx="17827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2933" lang="en-US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do not like math!</a:t>
            </a:r>
          </a:p>
        </p:txBody>
      </p:sp>
      <p:sp>
        <p:nvSpPr>
          <p:cNvPr id="98" name="Shape 98"/>
          <p:cNvSpPr/>
          <p:nvPr/>
        </p:nvSpPr>
        <p:spPr>
          <a:xfrm>
            <a:off y="1625600" x="2032000"/>
            <a:ext cy="812800" cx="7493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9" name="Shape 99"/>
          <p:cNvSpPr/>
          <p:nvPr/>
        </p:nvSpPr>
        <p:spPr>
          <a:xfrm>
            <a:off y="4876800" x="711200"/>
            <a:ext cy="1238550" cx="84792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00" name="Shape 100"/>
          <p:cNvSpPr/>
          <p:nvPr/>
        </p:nvSpPr>
        <p:spPr>
          <a:xfrm>
            <a:off y="6603975" x="2336800"/>
            <a:ext cy="749275" cx="57404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