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3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2" name="Shape 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2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jpg" Type="http://schemas.openxmlformats.org/officeDocument/2006/relationships/image" Id="rId4"/><Relationship Target="../media/image02.gif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png" Type="http://schemas.openxmlformats.org/officeDocument/2006/relationships/image" Id="rId3"/><Relationship Target="../media/image06.jpg" Type="http://schemas.openxmlformats.org/officeDocument/2006/relationships/image" Id="rId6"/><Relationship Target="http://youtube.com/v/65xf1olEpQM" Type="http://schemas.openxmlformats.org/officeDocument/2006/relationships/hyperlink" TargetMode="External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jpg" Type="http://schemas.openxmlformats.org/officeDocument/2006/relationships/image" Id="rId4"/><Relationship Target="../media/image09.jpg" Type="http://schemas.openxmlformats.org/officeDocument/2006/relationships/image" Id="rId3"/><Relationship Target="http://www.youtube.com/watch?feature=player_embedded&amp;v=_QBy8DFaLR4#%21" Type="http://schemas.openxmlformats.org/officeDocument/2006/relationships/hyperlink" TargetMode="External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3.xml" Type="http://schemas.openxmlformats.org/officeDocument/2006/relationships/slideLayout" Id="rId1"/><Relationship Target="http://youtube.com/v/uq2zGJvSCfo" Type="http://schemas.openxmlformats.org/officeDocument/2006/relationships/hyperlink" TargetMode="External" Id="rId4"/><Relationship Target="http://www.ntsad.org/pdf/NTSAD_2007_Annual_Report.pdf" Type="http://schemas.openxmlformats.org/officeDocument/2006/relationships/hyperlink" TargetMode="External" Id="rId6"/><Relationship Target="../media/image04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3.xml" Type="http://schemas.openxmlformats.org/officeDocument/2006/relationships/slideLayout" Id="rId1"/><Relationship Target="http://youtube.com/v/2ODyeOBrkao" Type="http://schemas.openxmlformats.org/officeDocument/2006/relationships/hyperlink" TargetMode="External" Id="rId4"/><Relationship Target="../media/image01.jp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07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/>
        </p:nvSpPr>
        <p:spPr>
          <a:xfrm>
            <a:off y="247975" x="992275"/>
            <a:ext cy="1682999" cx="8316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5333" lang="en-US">
                <a:latin typeface="Arial"/>
                <a:ea typeface="Arial"/>
                <a:cs typeface="Arial"/>
                <a:sym typeface="Arial"/>
              </a:rPr>
              <a:t>Chapter 11</a:t>
            </a:r>
          </a:p>
          <a:p>
            <a:pPr algn="ctr" marR="0" indent="0" marL="0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sz="5333" lang="en-US">
                <a:latin typeface="Arial"/>
                <a:ea typeface="Arial"/>
                <a:cs typeface="Arial"/>
                <a:sym typeface="Arial"/>
              </a:rPr>
              <a:t>Human Disorders</a:t>
            </a:r>
          </a:p>
        </p:txBody>
      </p:sp>
      <p:sp>
        <p:nvSpPr>
          <p:cNvPr id="20" name="Shape 20"/>
          <p:cNvSpPr/>
          <p:nvPr/>
        </p:nvSpPr>
        <p:spPr>
          <a:xfrm>
            <a:off y="2383012" x="781450"/>
            <a:ext cy="4981575" cx="381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1" name="Shape 21"/>
          <p:cNvSpPr/>
          <p:nvPr/>
        </p:nvSpPr>
        <p:spPr>
          <a:xfrm>
            <a:off y="2452387" x="5022925"/>
            <a:ext cy="3333750" cx="42862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/>
          <p:nvPr/>
        </p:nvSpPr>
        <p:spPr>
          <a:xfrm>
            <a:off y="101600" x="3657600"/>
            <a:ext cy="4098000" cx="5497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0" name="Shape 80"/>
          <p:cNvSpPr txBox="1"/>
          <p:nvPr/>
        </p:nvSpPr>
        <p:spPr>
          <a:xfrm>
            <a:off y="304800" x="203200"/>
            <a:ext cy="3844050" cx="33063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Huntington's Disease</a:t>
            </a:r>
          </a:p>
          <a:p>
            <a:r>
              <a:t/>
            </a:r>
          </a:p>
          <a:p>
            <a:pPr rtl="0">
              <a:lnSpc>
                <a:spcPct val="100000"/>
              </a:lnSpc>
              <a:buNone/>
            </a:pPr>
            <a:r>
              <a:rPr sz="21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HH = Huntington's</a:t>
            </a:r>
          </a:p>
          <a:p>
            <a:pPr rtl="0">
              <a:lnSpc>
                <a:spcPct val="100000"/>
              </a:lnSpc>
              <a:buNone/>
            </a:pPr>
            <a:r>
              <a:rPr sz="21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Hh = Huntingtons</a:t>
            </a:r>
          </a:p>
          <a:p>
            <a:pPr rtl="0">
              <a:lnSpc>
                <a:spcPct val="100000"/>
              </a:lnSpc>
              <a:buNone/>
            </a:pPr>
            <a:r>
              <a:rPr sz="21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hh = normal</a:t>
            </a:r>
          </a:p>
          <a:p>
            <a:r>
              <a:t/>
            </a:r>
          </a:p>
          <a:p>
            <a:pPr rtl="0">
              <a:lnSpc>
                <a:spcPct val="100000"/>
              </a:lnSpc>
              <a:buNone/>
            </a:pPr>
            <a:r>
              <a:rPr sz="21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Symptoms appear later in life, often starting with poor muscle control</a:t>
            </a:r>
          </a:p>
        </p:txBody>
      </p:sp>
      <p:sp>
        <p:nvSpPr>
          <p:cNvPr id="81" name="Shape 81">
            <a:hlinkClick r:id="rId5"/>
          </p:cNvPr>
          <p:cNvSpPr/>
          <p:nvPr/>
        </p:nvSpPr>
        <p:spPr>
          <a:xfrm>
            <a:off y="4368775" x="4572000"/>
            <a:ext cy="3047999" cx="406399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305150" x="440950"/>
            <a:ext cy="1008980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different types of dwarfism. </a:t>
            </a:r>
            <a:b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Achondroplasia is caused by a dominant allele.</a:t>
            </a:r>
            <a:r>
              <a:rPr sz="144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7" name="Shape 87"/>
          <p:cNvSpPr/>
          <p:nvPr/>
        </p:nvSpPr>
        <p:spPr>
          <a:xfrm>
            <a:off y="1354650" x="677325"/>
            <a:ext cy="4656649" cx="39793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8" name="Shape 88"/>
          <p:cNvSpPr/>
          <p:nvPr/>
        </p:nvSpPr>
        <p:spPr>
          <a:xfrm>
            <a:off y="1100650" x="5757325"/>
            <a:ext cy="5291650" cx="3344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9" name="Shape 89"/>
          <p:cNvSpPr txBox="1"/>
          <p:nvPr/>
        </p:nvSpPr>
        <p:spPr>
          <a:xfrm>
            <a:off y="6316475" x="779625"/>
            <a:ext cy="887574" cx="3850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dwarfs can have a normal child. Dd x Dd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y="6485800" x="5944300"/>
            <a:ext cy="887574" cx="29195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Primordial Dwarfism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5792200" x="6401800"/>
            <a:ext cy="484025" cx="22983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u="sng" sz="2666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Meet Kenadie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51150" x="102300"/>
            <a:ext cy="290965" cx="20623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2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Pg 192</a:t>
            </a:r>
          </a:p>
        </p:txBody>
      </p:sp>
      <p:sp>
        <p:nvSpPr>
          <p:cNvPr id="27" name="Shape 27"/>
          <p:cNvSpPr/>
          <p:nvPr/>
        </p:nvSpPr>
        <p:spPr>
          <a:xfrm>
            <a:off y="2116650" x="21150"/>
            <a:ext cy="2889250" cx="10138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" name="Shape 28"/>
          <p:cNvSpPr txBox="1"/>
          <p:nvPr/>
        </p:nvSpPr>
        <p:spPr>
          <a:xfrm>
            <a:off y="559150" x="440950"/>
            <a:ext cy="481874" cx="943890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marR="0" indent="0" mar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Autosomal Recessive vs Autosomal Dominance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51150" x="102300"/>
            <a:ext cy="290965" cx="20623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2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11.10</a:t>
            </a:r>
          </a:p>
        </p:txBody>
      </p:sp>
      <p:sp>
        <p:nvSpPr>
          <p:cNvPr id="34" name="Shape 34"/>
          <p:cNvSpPr/>
          <p:nvPr/>
        </p:nvSpPr>
        <p:spPr>
          <a:xfrm>
            <a:off y="10575" x="1619250"/>
            <a:ext cy="7598824" cx="6921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51150" x="102300"/>
            <a:ext cy="290965" cx="206232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l" marR="0" indent="0" mar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22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11.11</a:t>
            </a:r>
          </a:p>
        </p:txBody>
      </p:sp>
      <p:sp>
        <p:nvSpPr>
          <p:cNvPr id="40" name="Shape 40"/>
          <p:cNvSpPr/>
          <p:nvPr/>
        </p:nvSpPr>
        <p:spPr>
          <a:xfrm>
            <a:off y="0" x="984250"/>
            <a:ext cy="7620000" cx="8191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Tay Sachs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1304700" x="406250"/>
            <a:ext cy="1392575" cx="956384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common among Jewish populations </a:t>
            </a:r>
            <a:b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Young children begin showing signs of slowed development </a:t>
            </a:r>
            <a:b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Severe impairment and death</a:t>
            </a:r>
          </a:p>
        </p:txBody>
      </p:sp>
      <p:sp>
        <p:nvSpPr>
          <p:cNvPr id="47" name="Shape 47">
            <a:hlinkClick r:id="rId4"/>
          </p:cNvPr>
          <p:cNvSpPr/>
          <p:nvPr/>
        </p:nvSpPr>
        <p:spPr>
          <a:xfrm>
            <a:off y="3050050" x="713725"/>
            <a:ext cy="3444049" cx="45920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8" name="Shape 48"/>
          <p:cNvSpPr txBox="1"/>
          <p:nvPr/>
        </p:nvSpPr>
        <p:spPr>
          <a:xfrm>
            <a:off y="3554875" x="6199450"/>
            <a:ext cy="968975" cx="3377650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u="sng" sz="1866" lang="en-US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http://www.ntsad.org/pdf/NTSAD_2007_Annual_Report.pdf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264175" x="123675"/>
            <a:ext cy="6700837" cx="3914999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b="1" sz="349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Cystic Fibrosis</a:t>
            </a:r>
          </a:p>
          <a:p>
            <a:r>
              <a:t/>
            </a:r>
          </a:p>
          <a:p>
            <a:pPr rtl="0" lvl="0" marR="0" indent="-272472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233"/>
              <a:buFont typeface="Arial"/>
              <a:buChar char="•"/>
            </a:pPr>
            <a:r>
              <a:rPr sz="349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common in Caucasians</a:t>
            </a:r>
          </a:p>
          <a:p>
            <a:pPr rtl="0" lvl="0" marR="0" indent="-272472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233"/>
              <a:buFont typeface="Arial"/>
              <a:buChar char="•"/>
            </a:pPr>
            <a:r>
              <a:rPr sz="349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Mucus in respiratory tract, difficulty breathing</a:t>
            </a:r>
          </a:p>
          <a:p>
            <a:pPr rtl="0" lvl="0" marR="0" indent="-272472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233"/>
              <a:buFont typeface="Arial"/>
              <a:buChar char="•"/>
            </a:pPr>
            <a:r>
              <a:rPr sz="349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extreme salty sweat</a:t>
            </a:r>
          </a:p>
          <a:p>
            <a:pPr rtl="0" lvl="0" marR="0" indent="-272472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233"/>
              <a:buFont typeface="Arial"/>
              <a:buChar char="•"/>
            </a:pPr>
            <a:r>
              <a:rPr sz="349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Mucus may cause secondary infections</a:t>
            </a:r>
          </a:p>
        </p:txBody>
      </p:sp>
      <p:sp>
        <p:nvSpPr>
          <p:cNvPr id="54" name="Shape 54"/>
          <p:cNvSpPr/>
          <p:nvPr/>
        </p:nvSpPr>
        <p:spPr>
          <a:xfrm>
            <a:off y="304800" x="4165600"/>
            <a:ext cy="6797224" cx="58175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y="197775" x="204475"/>
            <a:ext cy="4641374" cx="40154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b="1"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Phenylketonuria (PKU)</a:t>
            </a:r>
          </a:p>
          <a:p>
            <a:r>
              <a:t/>
            </a:r>
          </a:p>
          <a:p>
            <a:pPr rtl="0" lvl="0" marR="0" indent="-1862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9312"/>
              <a:buFont typeface="Arial"/>
              <a:buChar char="•"/>
            </a:pPr>
            <a:r>
              <a:rPr sz="21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enzyme for normal metabolism</a:t>
            </a:r>
          </a:p>
          <a:p>
            <a:pPr rtl="0" lvl="0" marR="0" indent="-1862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9312"/>
              <a:buFont typeface="Arial"/>
              <a:buChar char="•"/>
            </a:pPr>
            <a:r>
              <a:rPr sz="21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Phenylalanine builds up and causes brain damage</a:t>
            </a:r>
          </a:p>
          <a:p>
            <a:pPr rtl="0" lvl="0" marR="0" indent="-1862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9312"/>
              <a:buFont typeface="Arial"/>
              <a:buChar char="•"/>
            </a:pPr>
            <a:r>
              <a:rPr sz="21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Newborns are routinely tested</a:t>
            </a:r>
          </a:p>
          <a:p>
            <a:pPr rtl="0" lvl="0" marR="0" indent="-186266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9312"/>
              <a:buFont typeface="Arial"/>
              <a:buChar char="•"/>
            </a:pPr>
            <a:r>
              <a:rPr sz="21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Changes in diet lead to normal life</a:t>
            </a:r>
          </a:p>
          <a:p>
            <a:r>
              <a:t/>
            </a:r>
          </a:p>
          <a:p>
            <a:pPr rtl="0">
              <a:lnSpc>
                <a:spcPct val="100000"/>
              </a:lnSpc>
              <a:buNone/>
            </a:pPr>
            <a:r>
              <a:rPr sz="21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Phenylalanine Hydroxylase is the enzyme needed, absent in those with PKU</a:t>
            </a:r>
          </a:p>
        </p:txBody>
      </p:sp>
      <p:sp>
        <p:nvSpPr>
          <p:cNvPr id="60" name="Shape 60">
            <a:hlinkClick r:id="rId4"/>
          </p:cNvPr>
          <p:cNvSpPr/>
          <p:nvPr/>
        </p:nvSpPr>
        <p:spPr>
          <a:xfrm>
            <a:off y="609600" x="5080000"/>
            <a:ext cy="3522375" cx="46965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304800" x="304800"/>
            <a:ext cy="990599" cx="9626599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42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Sickle Cell Disease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416975" x="305025"/>
            <a:ext cy="5833774" cx="39518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common in Africans (African-Americans)</a:t>
            </a:r>
          </a:p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Causes blood to be sickle shaped</a:t>
            </a:r>
          </a:p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Affects oxygen flow to organs, causing weakness, pain, anemia, etc</a:t>
            </a:r>
          </a:p>
          <a:p>
            <a:pPr rtl="0" lvl="0" marR="0" indent="-203200" marL="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Heterozygotes are resistant to malaria</a:t>
            </a:r>
          </a:p>
          <a:p>
            <a:r>
              <a:t/>
            </a:r>
          </a:p>
          <a:p>
            <a:pPr rtl="0">
              <a:lnSpc>
                <a:spcPct val="100000"/>
              </a:lnSpc>
              <a:buNone/>
            </a:pPr>
            <a:r>
              <a:rPr sz="241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 = normal</a:t>
            </a:r>
          </a:p>
          <a:p>
            <a:pPr rtl="0">
              <a:lnSpc>
                <a:spcPct val="100000"/>
              </a:lnSpc>
              <a:buNone/>
            </a:pPr>
            <a:r>
              <a:rPr sz="241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 = sickle cell trait</a:t>
            </a:r>
          </a:p>
          <a:p>
            <a:pPr rtl="0">
              <a:lnSpc>
                <a:spcPct val="100000"/>
              </a:lnSpc>
              <a:buNone/>
            </a:pPr>
            <a:r>
              <a:rPr sz="2414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 = sickle cell disease</a:t>
            </a:r>
          </a:p>
        </p:txBody>
      </p:sp>
      <p:sp>
        <p:nvSpPr>
          <p:cNvPr id="67" name="Shape 67"/>
          <p:cNvSpPr/>
          <p:nvPr/>
        </p:nvSpPr>
        <p:spPr>
          <a:xfrm>
            <a:off y="1120700" x="4675475"/>
            <a:ext cy="3233074" cx="49562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y="203200" x="101600"/>
            <a:ext cy="5515800" cx="432822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Neurofibromatosis </a:t>
            </a:r>
          </a:p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Tumors form under skin and Can cause skeletal deformities, blindness</a:t>
            </a:r>
          </a:p>
          <a:p>
            <a:r>
              <a:t/>
            </a:r>
          </a:p>
          <a:p>
            <a:r>
              <a:t/>
            </a:r>
          </a:p>
          <a:p>
            <a:pPr rtl="0">
              <a:lnSpc>
                <a:spcPct val="100000"/>
              </a:lnSpc>
              <a:buNone/>
            </a:pPr>
            <a:r>
              <a:rPr sz="26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"The Elephant Man"</a:t>
            </a:r>
          </a:p>
          <a:p>
            <a:r>
              <a:t/>
            </a:r>
          </a:p>
          <a:p>
            <a:pPr rtl="0">
              <a:lnSpc>
                <a:spcPct val="100000"/>
              </a:lnSpc>
              <a:buNone/>
            </a:pPr>
            <a:r>
              <a:rPr sz="1333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Several years ago, research teams located the exact position of the NF1 gene on chromosome 17. The product of the NF1 gene is a large and complex protein called neurofibromin, which is primarily active in nervous cells as a regulator of cell division. Intensive efforts have let to the identification of the NF2 gene on chromosome 22. The NF2 gene product is a tumor-suppressor protein called merlin.</a:t>
            </a:r>
          </a:p>
        </p:txBody>
      </p:sp>
      <p:sp>
        <p:nvSpPr>
          <p:cNvPr id="73" name="Shape 73"/>
          <p:cNvSpPr/>
          <p:nvPr/>
        </p:nvSpPr>
        <p:spPr>
          <a:xfrm>
            <a:off y="405925" x="4674775"/>
            <a:ext cy="3537950" cx="5080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4" name="Shape 74"/>
          <p:cNvSpPr/>
          <p:nvPr/>
        </p:nvSpPr>
        <p:spPr>
          <a:xfrm>
            <a:off y="3963250" x="4676900"/>
            <a:ext cy="3281349" cx="5127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