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5" r:id="rId19"/>
    <p:sldId id="277" r:id="rId20"/>
    <p:sldId id="278" r:id="rId21"/>
    <p:sldId id="280" r:id="rId22"/>
    <p:sldId id="281" r:id="rId23"/>
    <p:sldId id="282" r:id="rId24"/>
    <p:sldId id="284" r:id="rId25"/>
    <p:sldId id="285" r:id="rId26"/>
    <p:sldId id="286" r:id="rId27"/>
    <p:sldId id="287" r:id="rId28"/>
    <p:sldId id="289" r:id="rId29"/>
    <p:sldId id="290" r:id="rId30"/>
    <p:sldId id="291" r:id="rId31"/>
    <p:sldId id="292" r:id="rId32"/>
    <p:sldId id="294" r:id="rId33"/>
    <p:sldId id="295" r:id="rId34"/>
    <p:sldId id="296" r:id="rId35"/>
    <p:sldId id="299" r:id="rId36"/>
    <p:sldId id="300" r:id="rId37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86" y="-78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90228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4800"/>
            </a:lvl1pPr>
            <a:lvl2pPr algn="ctr">
              <a:buSzPct val="100000"/>
              <a:defRPr sz="4800"/>
            </a:lvl2pPr>
            <a:lvl3pPr algn="ctr">
              <a:buSzPct val="100000"/>
              <a:defRPr sz="4800"/>
            </a:lvl3pPr>
            <a:lvl4pPr algn="ctr">
              <a:buSzPct val="100000"/>
              <a:defRPr sz="4800"/>
            </a:lvl4pPr>
            <a:lvl5pPr algn="ctr">
              <a:buSzPct val="100000"/>
              <a:defRPr sz="4800"/>
            </a:lvl5pPr>
            <a:lvl6pPr algn="ctr">
              <a:buSzPct val="100000"/>
              <a:defRPr sz="4800"/>
            </a:lvl6pPr>
            <a:lvl7pPr algn="ctr">
              <a:buSzPct val="100000"/>
              <a:defRPr sz="4800"/>
            </a:lvl7pPr>
            <a:lvl8pPr algn="ctr">
              <a:buSzPct val="100000"/>
              <a:defRPr sz="4800"/>
            </a:lvl8pPr>
            <a:lvl9pPr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ucmp.berkeley.edu/fosrec/McKinney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eldmuseum.org/evolvingplanet/POST/EP_V8_content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-KEYpohcRY&amp;feature=related" TargetMode="External"/><Relationship Id="rId7" Type="http://schemas.openxmlformats.org/officeDocument/2006/relationships/hyperlink" Target="http://video.foxnews.com/v/1057506534001/what-killed-the-dinosaurs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history.com/shows/armageddon/videos/what-killed-the-dinosaurs#what-killed-the-dinosaurs" TargetMode="External"/><Relationship Id="rId5" Type="http://schemas.openxmlformats.org/officeDocument/2006/relationships/hyperlink" Target="http://www.pbs.org/wgbh/evolution/extinction/dinosaurs/" TargetMode="External"/><Relationship Id="rId4" Type="http://schemas.openxmlformats.org/officeDocument/2006/relationships/hyperlink" Target="http://video.pbs.org/video/1487952457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sd.tv/miller-urey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lass_microspher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/>
        </p:nvSpPr>
        <p:spPr>
          <a:xfrm>
            <a:off x="406400" y="406400"/>
            <a:ext cx="9427875" cy="18260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 rtl="0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Origin and History of Life</a:t>
            </a:r>
          </a:p>
          <a:p>
            <a:pPr marL="0" marR="0" indent="0" algn="ctr" rtl="0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8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19</a:t>
            </a:r>
          </a:p>
        </p:txBody>
      </p:sp>
      <p:sp>
        <p:nvSpPr>
          <p:cNvPr id="20" name="Shape 20"/>
          <p:cNvSpPr/>
          <p:nvPr/>
        </p:nvSpPr>
        <p:spPr>
          <a:xfrm>
            <a:off x="2540000" y="2133600"/>
            <a:ext cx="4809100" cy="51205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03975" y="304325"/>
            <a:ext cx="9628224" cy="137545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coacervate is a tiny spherical droplet of assorted organic molecules (specifically, lipid molecules) which is held together by hydrophobic forces from a surrounding liquid.</a:t>
            </a:r>
          </a:p>
        </p:txBody>
      </p:sp>
      <p:sp>
        <p:nvSpPr>
          <p:cNvPr id="80" name="Shape 80"/>
          <p:cNvSpPr/>
          <p:nvPr/>
        </p:nvSpPr>
        <p:spPr>
          <a:xfrm>
            <a:off x="2133600" y="2031975"/>
            <a:ext cx="5080000" cy="381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81" name="Shape 81"/>
          <p:cNvSpPr txBox="1"/>
          <p:nvPr/>
        </p:nvSpPr>
        <p:spPr>
          <a:xfrm>
            <a:off x="1828800" y="6197600"/>
            <a:ext cx="5376874" cy="6451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Think of the way oil beads in water.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06725" y="300400"/>
            <a:ext cx="5495324" cy="62902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 Self Replication System Evolves</a:t>
            </a:r>
            <a:b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DNA --&gt; RNA --&gt; Protein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Droplets of organic molecules are interesting, the fact that some even have a double membrane is even more  exciting.  To truly be a living organism, these structures must be able to reproduce.</a:t>
            </a:r>
          </a:p>
          <a:p>
            <a:endParaRPr lang="en-US"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did DNA (or RNA) get inside a coacervate?  </a:t>
            </a:r>
          </a:p>
          <a:p>
            <a:endParaRPr lang="en-US"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5588000" y="406400"/>
            <a:ext cx="4018974" cy="54129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03975" y="304325"/>
            <a:ext cx="9628224" cy="9891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Hypotheses for Self Replicating Systems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9628224" cy="556587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 RNA - First Hypothesis</a:t>
            </a:r>
          </a:p>
          <a:p>
            <a:endParaRPr lang="en-US"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 the first genes were RNA, which was used as a template to make DNA</a:t>
            </a:r>
          </a:p>
          <a:p>
            <a:endParaRPr lang="en-US"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 Protein - First Hypothesis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enzymes came first as they were needed to drive the synthesis of DNA </a:t>
            </a:r>
          </a:p>
          <a:p>
            <a:endParaRPr lang="en-US"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 Polypeptide and RNA evolved simultaneously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this hypothesis eliminates the "chicken and egg" question. 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03975" y="304325"/>
            <a:ext cx="9628224" cy="134032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Once the protocell was capable of reproduction, it became a true cell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04800" y="2641600"/>
            <a:ext cx="9338424" cy="36667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102300" y="51150"/>
            <a:ext cx="4612899" cy="6662549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Quick Review of the Steps that Would Give Rise to the First Cell</a:t>
            </a:r>
            <a:b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Monomers Evolve</a:t>
            </a:r>
            <a:b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Macromolecules</a:t>
            </a:r>
            <a:b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Plasma membrane</a:t>
            </a:r>
            <a:b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 Self Replication</a:t>
            </a:r>
          </a:p>
        </p:txBody>
      </p:sp>
      <p:sp>
        <p:nvSpPr>
          <p:cNvPr id="105" name="Shape 105"/>
          <p:cNvSpPr/>
          <p:nvPr/>
        </p:nvSpPr>
        <p:spPr>
          <a:xfrm>
            <a:off x="4699000" y="21150"/>
            <a:ext cx="5461000" cy="75988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02300" y="51150"/>
            <a:ext cx="9862250" cy="115922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19.2 -  The History of Life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01850" y="1216975"/>
            <a:ext cx="9854925" cy="228302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Fossils Tell a Story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        remains of past life</a:t>
            </a:r>
            <a:b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Paleontology - study of fossils and the history of life</a:t>
            </a:r>
          </a:p>
        </p:txBody>
      </p:sp>
      <p:sp>
        <p:nvSpPr>
          <p:cNvPr id="112" name="Shape 112"/>
          <p:cNvSpPr/>
          <p:nvPr/>
        </p:nvSpPr>
        <p:spPr>
          <a:xfrm>
            <a:off x="4470400" y="3251200"/>
            <a:ext cx="5146574" cy="32897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13" name="Shape 113"/>
          <p:cNvSpPr/>
          <p:nvPr/>
        </p:nvSpPr>
        <p:spPr>
          <a:xfrm>
            <a:off x="406400" y="3251200"/>
            <a:ext cx="3888275" cy="29535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1117600" y="101600"/>
            <a:ext cx="8338249" cy="1321616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Sedimentation and Stratum  - visible in layers of rock - sequence indicates age</a:t>
            </a:r>
          </a:p>
        </p:txBody>
      </p:sp>
      <p:sp>
        <p:nvSpPr>
          <p:cNvPr id="119" name="Shape 119"/>
          <p:cNvSpPr/>
          <p:nvPr/>
        </p:nvSpPr>
        <p:spPr>
          <a:xfrm>
            <a:off x="101600" y="1422375"/>
            <a:ext cx="10138824" cy="596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06500" y="303125"/>
            <a:ext cx="4657075" cy="5553150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Relative Dating of Fossils </a:t>
            </a:r>
            <a:br>
              <a:rPr lang="en-US" sz="2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Geologists discovered that strata of the same age contain the same fossils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        index fossils 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Index fossils can be used for the </a:t>
            </a:r>
            <a:r>
              <a:rPr lang="en-US" sz="2933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relative dating</a:t>
            </a:r>
            <a:r>
              <a:rPr lang="en-US" sz="2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strata.</a:t>
            </a:r>
          </a:p>
        </p:txBody>
      </p:sp>
      <p:sp>
        <p:nvSpPr>
          <p:cNvPr id="131" name="Shape 131"/>
          <p:cNvSpPr/>
          <p:nvPr/>
        </p:nvSpPr>
        <p:spPr>
          <a:xfrm>
            <a:off x="5080000" y="395375"/>
            <a:ext cx="4846650" cy="66948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285600" y="282900"/>
            <a:ext cx="4554724" cy="65342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Absolute Dating </a:t>
            </a: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Fossils </a:t>
            </a: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Absolute dating relies on radioactive dating to determine the actual age of fossils. - also called numerical dating</a:t>
            </a:r>
          </a:p>
          <a:p>
            <a:endParaRPr lang="en-US"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5181600" y="406400"/>
            <a:ext cx="4290524" cy="31691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43" name="Shape 143"/>
          <p:cNvSpPr txBox="1"/>
          <p:nvPr/>
        </p:nvSpPr>
        <p:spPr>
          <a:xfrm>
            <a:off x="5384800" y="3860800"/>
            <a:ext cx="4163200" cy="338297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Radioactive isotopes have a half-life, the time it takes for half of a radioactive isotope to change into a stable element.</a:t>
            </a:r>
          </a:p>
          <a:p>
            <a:endParaRPr lang="en-US"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M&amp;M Activity on Half Life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207950" y="194825"/>
            <a:ext cx="9267700" cy="17333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Carbon 14 (</a:t>
            </a:r>
            <a:r>
              <a:rPr lang="en-US" sz="2933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r>
              <a:rPr lang="en-US" sz="2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C)is a radioactive isotope</a:t>
            </a:r>
          </a:p>
          <a:p>
            <a:endParaRPr lang="en-US" sz="29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stable molecule is Carbon 12 (</a:t>
            </a:r>
            <a:r>
              <a:rPr lang="en-US" sz="2933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lang="en-US" sz="2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C)</a:t>
            </a:r>
          </a:p>
          <a:p>
            <a:endParaRPr lang="en-US" sz="29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9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609600" y="4572000"/>
            <a:ext cx="4313149" cy="2424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56" name="Shape 156"/>
          <p:cNvSpPr/>
          <p:nvPr/>
        </p:nvSpPr>
        <p:spPr>
          <a:xfrm>
            <a:off x="5791200" y="2336775"/>
            <a:ext cx="3848100" cy="4851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57" name="Shape 157"/>
          <p:cNvSpPr txBox="1"/>
          <p:nvPr/>
        </p:nvSpPr>
        <p:spPr>
          <a:xfrm>
            <a:off x="406400" y="2235200"/>
            <a:ext cx="5150699" cy="21045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Half of Carbon 14 will change to Nitrogen every 5,730 years.  The ratio of nitrogen to carbon 14 gives us an estimate of the age of the rock.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10275" y="45300"/>
            <a:ext cx="8606075" cy="739800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The Early Earth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04450" y="910125"/>
            <a:ext cx="9490900" cy="808244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The earth is about 4.6 BYA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 Some chemicals present during early earth: 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381000" marR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water vapor</a:t>
            </a:r>
          </a:p>
          <a:p>
            <a:pPr marL="381000" marR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nitrogen</a:t>
            </a:r>
          </a:p>
          <a:p>
            <a:pPr marL="381000" marR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carbon dioxide</a:t>
            </a:r>
          </a:p>
          <a:p>
            <a:pPr marL="381000" marR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hydrogen</a:t>
            </a:r>
          </a:p>
          <a:p>
            <a:pPr marL="381000" marR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methane</a:t>
            </a:r>
          </a:p>
          <a:p>
            <a:pPr marL="381000" marR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ammonia</a:t>
            </a:r>
          </a:p>
          <a:p>
            <a:pPr marL="381000" marR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endParaRPr lang="en-US" sz="34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34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34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5384800" y="3048000"/>
            <a:ext cx="3810000" cy="3733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02300" y="51150"/>
            <a:ext cx="1649574" cy="1074549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EARTH’s TIMELINE</a:t>
            </a:r>
          </a:p>
        </p:txBody>
      </p:sp>
      <p:sp>
        <p:nvSpPr>
          <p:cNvPr id="163" name="Shape 163"/>
          <p:cNvSpPr/>
          <p:nvPr/>
        </p:nvSpPr>
        <p:spPr>
          <a:xfrm>
            <a:off x="2336800" y="203200"/>
            <a:ext cx="7278924" cy="70213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101600" y="203200"/>
            <a:ext cx="9376225" cy="732687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 rtl="0">
              <a:lnSpc>
                <a:spcPct val="120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ERAS &amp; PERIODS  - </a:t>
            </a:r>
            <a:r>
              <a:rPr lang="en-US" sz="3733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Take a Tour First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97275" y="856675"/>
            <a:ext cx="6026274" cy="24878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Precambrian Era</a:t>
            </a:r>
          </a:p>
          <a:p>
            <a:endParaRPr lang="en-US"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-First cells</a:t>
            </a:r>
          </a:p>
          <a:p>
            <a:pPr marL="381000" marR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Bacteria</a:t>
            </a:r>
          </a:p>
          <a:p>
            <a:pPr marL="381000" marR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Algae</a:t>
            </a:r>
          </a:p>
          <a:p>
            <a:pPr marL="381000" marR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Some invertebrates</a:t>
            </a:r>
          </a:p>
          <a:p>
            <a:endParaRPr lang="en-US"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2032000" y="3556000"/>
            <a:ext cx="5964599" cy="40452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102300" y="51150"/>
            <a:ext cx="8253574" cy="566550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20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ERAS &amp; PERIODS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203200" y="812800"/>
            <a:ext cx="4790099" cy="209597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 rtl="0">
              <a:lnSpc>
                <a:spcPct val="1197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Paleozoic Era</a:t>
            </a:r>
          </a:p>
          <a:p>
            <a:endParaRPr lang="en-US" sz="2666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20133" algn="l" rtl="0">
              <a:lnSpc>
                <a:spcPct val="1197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2666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Cambrian (invertebrates)</a:t>
            </a:r>
          </a:p>
          <a:p>
            <a:pPr marL="381000" marR="0" lvl="0" indent="-220133" algn="l" rtl="0">
              <a:lnSpc>
                <a:spcPct val="11979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2666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Ordovician (arthropods)</a:t>
            </a:r>
          </a:p>
        </p:txBody>
      </p:sp>
      <p:sp>
        <p:nvSpPr>
          <p:cNvPr id="183" name="Shape 183"/>
          <p:cNvSpPr/>
          <p:nvPr/>
        </p:nvSpPr>
        <p:spPr>
          <a:xfrm>
            <a:off x="5189175" y="513350"/>
            <a:ext cx="4412374" cy="61101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84" name="Shape 184"/>
          <p:cNvSpPr/>
          <p:nvPr/>
        </p:nvSpPr>
        <p:spPr>
          <a:xfrm>
            <a:off x="914400" y="3048000"/>
            <a:ext cx="2994175" cy="38849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/>
        </p:nvSpPr>
        <p:spPr>
          <a:xfrm>
            <a:off x="10575" y="190500"/>
            <a:ext cx="10138824" cy="723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02300" y="51150"/>
            <a:ext cx="2062324" cy="290965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20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CAMBRIAN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99425" y="200275"/>
            <a:ext cx="4820724" cy="32574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algn="l"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Silurian (plants)</a:t>
            </a:r>
          </a:p>
          <a:p>
            <a:endParaRPr lang="en-US"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Devonian (amphibians, fish)</a:t>
            </a:r>
          </a:p>
          <a:p>
            <a:endParaRPr lang="en-US"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Carboniferous (amphibians)</a:t>
            </a:r>
          </a:p>
          <a:p>
            <a:endParaRPr lang="en-US"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Permian (mass extinction)</a:t>
            </a:r>
          </a:p>
          <a:p>
            <a:endParaRPr lang="en-US"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5080000" y="304800"/>
            <a:ext cx="4363399" cy="31241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03" name="Shape 203"/>
          <p:cNvSpPr/>
          <p:nvPr/>
        </p:nvSpPr>
        <p:spPr>
          <a:xfrm>
            <a:off x="5080000" y="3454375"/>
            <a:ext cx="4280600" cy="34680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04" name="Shape 204"/>
          <p:cNvSpPr/>
          <p:nvPr/>
        </p:nvSpPr>
        <p:spPr>
          <a:xfrm>
            <a:off x="101600" y="3454375"/>
            <a:ext cx="4868299" cy="31484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05" name="Shape 205"/>
          <p:cNvSpPr txBox="1"/>
          <p:nvPr/>
        </p:nvSpPr>
        <p:spPr>
          <a:xfrm>
            <a:off x="101600" y="6603975"/>
            <a:ext cx="5989374" cy="8792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Mass Extinctions mark an ERA change......next up:  Mesozoic Era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/>
        </p:nvSpPr>
        <p:spPr>
          <a:xfrm>
            <a:off x="42325" y="0"/>
            <a:ext cx="10075324" cy="762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102300" y="51150"/>
            <a:ext cx="2062324" cy="427006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Carboniferous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102300" y="51150"/>
            <a:ext cx="10031574" cy="820549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MESOZOIC ERA – THE AGE OF REPTILES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102300" y="897800"/>
            <a:ext cx="10031574" cy="674722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Triassic Period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 small mammals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Pangaea begins to separate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Dinosaurs</a:t>
            </a:r>
          </a:p>
          <a:p>
            <a:endParaRPr lang="en-US"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0" y="3640650"/>
            <a:ext cx="10138824" cy="35771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102300" y="51150"/>
            <a:ext cx="2062324" cy="290965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20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19.14</a:t>
            </a:r>
          </a:p>
        </p:txBody>
      </p:sp>
      <p:sp>
        <p:nvSpPr>
          <p:cNvPr id="224" name="Shape 224"/>
          <p:cNvSpPr/>
          <p:nvPr/>
        </p:nvSpPr>
        <p:spPr>
          <a:xfrm>
            <a:off x="10575" y="941900"/>
            <a:ext cx="10138824" cy="57361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102300" y="51150"/>
            <a:ext cx="9269574" cy="820549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Jurassic Period  (213 MYA)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102300" y="897800"/>
            <a:ext cx="10031574" cy="674722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83633" algn="l">
              <a:lnSpc>
                <a:spcPct val="12007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5165"/>
              <a:buFont typeface="Arial"/>
              <a:buChar char="•"/>
            </a:pPr>
            <a:r>
              <a:rPr lang="en-US" sz="3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Dinosaurs dominate earth</a:t>
            </a:r>
          </a:p>
          <a:p>
            <a:pPr marL="381000" marR="0" lvl="0" indent="-283633" algn="l">
              <a:lnSpc>
                <a:spcPct val="120075"/>
              </a:lnSpc>
              <a:spcBef>
                <a:spcPts val="656"/>
              </a:spcBef>
              <a:spcAft>
                <a:spcPts val="0"/>
              </a:spcAft>
              <a:buClr>
                <a:srgbClr val="000000"/>
              </a:buClr>
              <a:buSzPct val="165165"/>
              <a:buFont typeface="Arial"/>
              <a:buChar char="•"/>
            </a:pPr>
            <a:r>
              <a:rPr lang="en-US" sz="3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 birds</a:t>
            </a:r>
          </a:p>
          <a:p>
            <a:endParaRPr lang="en-US" sz="3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2032000" y="2370650"/>
            <a:ext cx="6434650" cy="47095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102300" y="51150"/>
            <a:ext cx="2062324" cy="290965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20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19A</a:t>
            </a:r>
          </a:p>
        </p:txBody>
      </p:sp>
      <p:sp>
        <p:nvSpPr>
          <p:cNvPr id="242" name="Shape 242"/>
          <p:cNvSpPr/>
          <p:nvPr/>
        </p:nvSpPr>
        <p:spPr>
          <a:xfrm>
            <a:off x="1439325" y="10575"/>
            <a:ext cx="7281325" cy="75988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05150" y="305500"/>
            <a:ext cx="9625875" cy="20171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These chemicals exist within the "soup" of earth's early atmosphere.  This atmosphere was inhospitable to life.</a:t>
            </a:r>
          </a:p>
        </p:txBody>
      </p:sp>
      <p:sp>
        <p:nvSpPr>
          <p:cNvPr id="33" name="Shape 33"/>
          <p:cNvSpPr/>
          <p:nvPr/>
        </p:nvSpPr>
        <p:spPr>
          <a:xfrm>
            <a:off x="2235200" y="2539975"/>
            <a:ext cx="5715000" cy="31369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4" name="Shape 34"/>
          <p:cNvSpPr txBox="1"/>
          <p:nvPr/>
        </p:nvSpPr>
        <p:spPr>
          <a:xfrm>
            <a:off x="310400" y="5992375"/>
            <a:ext cx="9696425" cy="115664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Also, with no atmosphere, the earth was being hit by asteroids and other space debris.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42325" y="0"/>
            <a:ext cx="10075324" cy="762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102300" y="51150"/>
            <a:ext cx="2062324" cy="290965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20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Jurassic Period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102300" y="51150"/>
            <a:ext cx="9354249" cy="816340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200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Cretaceous Period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102300" y="728475"/>
            <a:ext cx="10031574" cy="691655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69522" algn="l">
              <a:lnSpc>
                <a:spcPct val="1201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8845"/>
              <a:buFont typeface="Arial"/>
              <a:buChar char="•"/>
            </a:pPr>
            <a:r>
              <a:rPr lang="en-US" sz="3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Flowering Plants appear</a:t>
            </a:r>
          </a:p>
          <a:p>
            <a:pPr marL="381000" marR="0" lvl="0" indent="-269522" algn="l">
              <a:lnSpc>
                <a:spcPct val="120161"/>
              </a:lnSpc>
              <a:spcBef>
                <a:spcPts val="625"/>
              </a:spcBef>
              <a:spcAft>
                <a:spcPts val="0"/>
              </a:spcAft>
              <a:buClr>
                <a:srgbClr val="000000"/>
              </a:buClr>
              <a:buSzPct val="168845"/>
              <a:buFont typeface="Arial"/>
              <a:buChar char="•"/>
            </a:pPr>
            <a:r>
              <a:rPr lang="en-US" sz="3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Mass Extinction of dinosaurs</a:t>
            </a:r>
          </a:p>
          <a:p>
            <a:endParaRPr lang="en-US" sz="344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344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0" y="2137825"/>
            <a:ext cx="6265324" cy="54821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56" name="Shape 256"/>
          <p:cNvSpPr/>
          <p:nvPr/>
        </p:nvSpPr>
        <p:spPr>
          <a:xfrm>
            <a:off x="5334000" y="1947325"/>
            <a:ext cx="4550824" cy="26881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57" name="Shape 257"/>
          <p:cNvSpPr/>
          <p:nvPr/>
        </p:nvSpPr>
        <p:spPr>
          <a:xfrm>
            <a:off x="6705600" y="4775200"/>
            <a:ext cx="2307149" cy="2794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102300" y="51150"/>
            <a:ext cx="9777575" cy="796241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199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CENOZOIC ERA - The Age of Mammals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101900" y="964500"/>
            <a:ext cx="9770150" cy="23850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 rtl="0">
              <a:lnSpc>
                <a:spcPct val="1201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Tertiary Period (65 MYA)</a:t>
            </a:r>
          </a:p>
          <a:p>
            <a:pPr marL="381000" marR="0" lvl="0" indent="-269522" algn="l" rtl="0">
              <a:lnSpc>
                <a:spcPct val="120161"/>
              </a:lnSpc>
              <a:spcBef>
                <a:spcPts val="625"/>
              </a:spcBef>
              <a:spcAft>
                <a:spcPts val="0"/>
              </a:spcAft>
              <a:buClr>
                <a:srgbClr val="000000"/>
              </a:buClr>
              <a:buSzPct val="168845"/>
              <a:buFont typeface="Arial"/>
              <a:buChar char="•"/>
            </a:pPr>
            <a:r>
              <a:rPr lang="en-US" sz="3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Birds and mammals flourish</a:t>
            </a:r>
          </a:p>
          <a:p>
            <a:pPr marL="381000" marR="0" lvl="0" indent="-269522" algn="l" rtl="0">
              <a:lnSpc>
                <a:spcPct val="120161"/>
              </a:lnSpc>
              <a:spcBef>
                <a:spcPts val="625"/>
              </a:spcBef>
              <a:spcAft>
                <a:spcPts val="0"/>
              </a:spcAft>
              <a:buClr>
                <a:srgbClr val="000000"/>
              </a:buClr>
              <a:buSzPct val="168845"/>
              <a:buFont typeface="Arial"/>
              <a:buChar char="•"/>
            </a:pPr>
            <a:r>
              <a:rPr lang="en-US" sz="3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Continents move into current positions</a:t>
            </a:r>
          </a:p>
          <a:p>
            <a:endParaRPr lang="en-US" sz="344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344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344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254000" y="3640650"/>
            <a:ext cx="4699000" cy="3175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70" name="Shape 270"/>
          <p:cNvSpPr/>
          <p:nvPr/>
        </p:nvSpPr>
        <p:spPr>
          <a:xfrm>
            <a:off x="5164650" y="3640650"/>
            <a:ext cx="4582574" cy="321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102300" y="51150"/>
            <a:ext cx="8761575" cy="777991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Cenozoic Era</a:t>
            </a:r>
          </a:p>
        </p:txBody>
      </p:sp>
      <p:sp>
        <p:nvSpPr>
          <p:cNvPr id="276" name="Shape 276"/>
          <p:cNvSpPr/>
          <p:nvPr/>
        </p:nvSpPr>
        <p:spPr>
          <a:xfrm>
            <a:off x="10575" y="1015975"/>
            <a:ext cx="10138824" cy="558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102300" y="51150"/>
            <a:ext cx="8761575" cy="1074549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>
              <a:lnSpc>
                <a:spcPct val="1200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Quaternary Period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102300" y="1236475"/>
            <a:ext cx="10031574" cy="640854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69522" algn="l">
              <a:lnSpc>
                <a:spcPct val="1201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8845"/>
              <a:buFont typeface="Arial"/>
              <a:buChar char="•"/>
            </a:pPr>
            <a:r>
              <a:rPr lang="en-US" sz="3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Extinction of the giant mammals (mammoth)</a:t>
            </a:r>
          </a:p>
          <a:p>
            <a:pPr marL="381000" marR="0" lvl="0" indent="-269522" algn="l">
              <a:lnSpc>
                <a:spcPct val="120161"/>
              </a:lnSpc>
              <a:spcBef>
                <a:spcPts val="625"/>
              </a:spcBef>
              <a:spcAft>
                <a:spcPts val="0"/>
              </a:spcAft>
              <a:buClr>
                <a:srgbClr val="000000"/>
              </a:buClr>
              <a:buSzPct val="168845"/>
              <a:buFont typeface="Arial"/>
              <a:buChar char="•"/>
            </a:pPr>
            <a:r>
              <a:rPr lang="en-US" sz="3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Ice Age</a:t>
            </a:r>
          </a:p>
          <a:p>
            <a:pPr marL="381000" marR="0" lvl="0" indent="-269522" algn="l">
              <a:lnSpc>
                <a:spcPct val="120161"/>
              </a:lnSpc>
              <a:spcBef>
                <a:spcPts val="625"/>
              </a:spcBef>
              <a:spcAft>
                <a:spcPts val="0"/>
              </a:spcAft>
              <a:buClr>
                <a:srgbClr val="000000"/>
              </a:buClr>
              <a:buSzPct val="168845"/>
              <a:buFont typeface="Arial"/>
              <a:buChar char="•"/>
            </a:pPr>
            <a:r>
              <a:rPr lang="en-US" sz="3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 Hominids</a:t>
            </a:r>
          </a:p>
        </p:txBody>
      </p:sp>
      <p:sp>
        <p:nvSpPr>
          <p:cNvPr id="283" name="Shape 283"/>
          <p:cNvSpPr/>
          <p:nvPr/>
        </p:nvSpPr>
        <p:spPr>
          <a:xfrm>
            <a:off x="508000" y="3301975"/>
            <a:ext cx="6053649" cy="38946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84" name="Shape 284"/>
          <p:cNvSpPr/>
          <p:nvPr/>
        </p:nvSpPr>
        <p:spPr>
          <a:xfrm>
            <a:off x="4318000" y="2031975"/>
            <a:ext cx="5080000" cy="34078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/>
        </p:nvSpPr>
        <p:spPr>
          <a:xfrm>
            <a:off x="101600" y="304800"/>
            <a:ext cx="10138824" cy="36935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02" name="Shape 302"/>
          <p:cNvSpPr txBox="1"/>
          <p:nvPr/>
        </p:nvSpPr>
        <p:spPr>
          <a:xfrm>
            <a:off x="414625" y="4368075"/>
            <a:ext cx="8680425" cy="204972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19.3  Factors that Influence Evolution</a:t>
            </a:r>
          </a:p>
          <a:p>
            <a:endParaRPr lang="en-US"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 Continential Drift  -- biogeography</a:t>
            </a:r>
          </a:p>
          <a:p>
            <a:endParaRPr lang="en-US"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 Mass Extinctions (Permian, Triassic...)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/>
        </p:nvSpPr>
        <p:spPr>
          <a:xfrm>
            <a:off x="410100" y="211550"/>
            <a:ext cx="9642924" cy="45093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Related Videos 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Youtube - </a:t>
            </a:r>
            <a:r>
              <a:rPr lang="en-US" sz="2666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The Cambrian Explosion </a:t>
            </a: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66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(13 Min)</a:t>
            </a:r>
          </a:p>
          <a:p>
            <a:endParaRPr lang="en-US" sz="2666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Nova Science Now - </a:t>
            </a:r>
            <a:r>
              <a:rPr lang="en-US" sz="2666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Permian Mass Extinction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PBS  - </a:t>
            </a:r>
            <a:r>
              <a:rPr lang="en-US" sz="2666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Extinction of the Dinosaurs</a:t>
            </a:r>
          </a:p>
          <a:p>
            <a:endParaRPr lang="en-US" sz="2666" u="sng">
              <a:solidFill>
                <a:srgbClr val="0000FF"/>
              </a:solidFill>
              <a:latin typeface="Arial"/>
              <a:ea typeface="Arial"/>
              <a:cs typeface="Arial"/>
              <a:sym typeface="Arial"/>
              <a:hlinkClick r:id="rId5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History - </a:t>
            </a:r>
            <a:r>
              <a:rPr lang="en-US" sz="2666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Armageddon: What Killed the Dinosaurs</a:t>
            </a:r>
          </a:p>
          <a:p>
            <a:endParaRPr lang="en-US" sz="2666" u="sng">
              <a:solidFill>
                <a:srgbClr val="0000FF"/>
              </a:solidFill>
              <a:latin typeface="Arial"/>
              <a:ea typeface="Arial"/>
              <a:cs typeface="Arial"/>
              <a:sym typeface="Arial"/>
              <a:hlinkClick r:id="rId6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Fox News -  </a:t>
            </a:r>
            <a:r>
              <a:rPr lang="en-US" sz="2666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What Killed the Dinosaurs</a:t>
            </a: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 </a:t>
            </a:r>
            <a:r>
              <a:rPr lang="en-US" sz="2666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(3.15 min)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04800" y="203200"/>
            <a:ext cx="3032649" cy="37859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BMonomers Evolve</a:t>
            </a:r>
            <a:b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Oparin/Haldane</a:t>
            </a:r>
            <a:b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Miller /Urey</a:t>
            </a:r>
            <a:b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 </a:t>
            </a:r>
            <a:r>
              <a:rPr lang="en-US" sz="2666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Virtual Miller/Urey</a:t>
            </a:r>
          </a:p>
        </p:txBody>
      </p:sp>
      <p:sp>
        <p:nvSpPr>
          <p:cNvPr id="40" name="Shape 40"/>
          <p:cNvSpPr/>
          <p:nvPr/>
        </p:nvSpPr>
        <p:spPr>
          <a:xfrm>
            <a:off x="3454400" y="406400"/>
            <a:ext cx="6342749" cy="60441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1" name="Shape 41"/>
          <p:cNvSpPr/>
          <p:nvPr/>
        </p:nvSpPr>
        <p:spPr>
          <a:xfrm>
            <a:off x="203200" y="5079975"/>
            <a:ext cx="3842525" cy="236467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1016000" y="203200"/>
            <a:ext cx="7791999" cy="61049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1117600" y="507975"/>
            <a:ext cx="7948074" cy="67839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02550" y="99450"/>
            <a:ext cx="5734575" cy="2900151"/>
          </a:xfrm>
          <a:prstGeom prst="rect">
            <a:avLst/>
          </a:prstGeom>
          <a:solidFill>
            <a:srgbClr val="FFFFFF"/>
          </a:solidFill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l" rtl="0">
              <a:lnSpc>
                <a:spcPct val="1196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Vents like this one can convert N</a:t>
            </a:r>
            <a:r>
              <a:rPr lang="en-US" sz="2933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NH</a:t>
            </a:r>
            <a:r>
              <a:rPr lang="en-US" sz="2933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(ammonia)</a:t>
            </a:r>
            <a:br>
              <a:rPr lang="en-US" sz="2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Ammonia is necessary for the formation or organic molecules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4673600" y="2539975"/>
            <a:ext cx="4748950" cy="38777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06400" y="406400"/>
            <a:ext cx="9354249" cy="17295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Polymers Evolve</a:t>
            </a:r>
            <a:b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Microspheres - cell like, composed of protein (repeating units of amino acids).  </a:t>
            </a:r>
          </a:p>
        </p:txBody>
      </p:sp>
      <p:sp>
        <p:nvSpPr>
          <p:cNvPr id="59" name="Shape 59"/>
          <p:cNvSpPr/>
          <p:nvPr/>
        </p:nvSpPr>
        <p:spPr>
          <a:xfrm>
            <a:off x="609600" y="2438400"/>
            <a:ext cx="3759200" cy="33655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 Fact..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508000" y="1117600"/>
            <a:ext cx="9211699" cy="22694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 b="1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Glass microspheres</a:t>
            </a: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are primarily used as a filler and volumizers, reflectors for highway safety, additive for cosmetics and adhesives, with limited applications in medical technology.</a:t>
            </a:r>
          </a:p>
        </p:txBody>
      </p:sp>
      <p:sp>
        <p:nvSpPr>
          <p:cNvPr id="66" name="Shape 66"/>
          <p:cNvSpPr/>
          <p:nvPr/>
        </p:nvSpPr>
        <p:spPr>
          <a:xfrm>
            <a:off x="1524000" y="3556000"/>
            <a:ext cx="6006100" cy="36304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102300" y="51150"/>
            <a:ext cx="7999574" cy="651225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Protocell Evolves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04800" y="812800"/>
            <a:ext cx="5584674" cy="379632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water, organic chemicals do not necessarily remain uniformly dispersed but may separate out into layers or droplets. If the droplets which form contain a colloid, rich in organic compounds and are surrounded by a tight skin of water molecules, then they are known as coacervates.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406400" y="5181600"/>
            <a:ext cx="9065274" cy="116482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Coacervates were famously proposed by Alexander Oparin as crucial in first theory of </a:t>
            </a:r>
            <a:r>
              <a:rPr lang="en-US" sz="2666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abiogenesis</a:t>
            </a: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(origin of life)</a:t>
            </a:r>
          </a:p>
        </p:txBody>
      </p:sp>
      <p:sp>
        <p:nvSpPr>
          <p:cNvPr id="74" name="Shape 74"/>
          <p:cNvSpPr/>
          <p:nvPr/>
        </p:nvSpPr>
        <p:spPr>
          <a:xfrm>
            <a:off x="5994400" y="711175"/>
            <a:ext cx="3991974" cy="29210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475</Words>
  <Application>Microsoft Office PowerPoint</Application>
  <PresentationFormat>Custom</PresentationFormat>
  <Paragraphs>131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/>
      <vt:lpstr>PowerPoint Presentation</vt:lpstr>
      <vt:lpstr>A. The Early Earth</vt:lpstr>
      <vt:lpstr>These chemicals exist within the "soup" of earth's early atmosphere.  This atmosphere was inhospitable to life.</vt:lpstr>
      <vt:lpstr>BMonomers Evolve   Oparin/Haldane  Miller /Urey    Virtual Miller/Urey</vt:lpstr>
      <vt:lpstr>PowerPoint Presentation</vt:lpstr>
      <vt:lpstr>Vents like this one can convert N2 to NH3 (ammonia)  Ammonia is necessary for the formation or organic molecules </vt:lpstr>
      <vt:lpstr>C. Polymers Evolve  Microspheres - cell like, composed of protein (repeating units of amino acids).  </vt:lpstr>
      <vt:lpstr>Fun Fact..</vt:lpstr>
      <vt:lpstr>The Protocell Evolves</vt:lpstr>
      <vt:lpstr>A coacervate is a tiny spherical droplet of assorted organic molecules (specifically, lipid molecules) which is held together by hydrophobic forces from a surrounding liquid.</vt:lpstr>
      <vt:lpstr>PowerPoint Presentation</vt:lpstr>
      <vt:lpstr>Hypotheses for Self Replicating Systems</vt:lpstr>
      <vt:lpstr>Once the protocell was capable of reproduction, it became a true cell</vt:lpstr>
      <vt:lpstr>Quick Review of the Steps that Would Give Rise to the First Cell  1. Monomers Evolve 2. Macromolecules 3. Plasma membrane 4. Self Replication</vt:lpstr>
      <vt:lpstr>19.2 -  The History of Life</vt:lpstr>
      <vt:lpstr>Sedimentation and Stratum  - visible in layers of rock - sequence indicates age</vt:lpstr>
      <vt:lpstr>B. Relative Dating of Fossils   Geologists discovered that strata of the same age contain the same fossils              index fossils     Index fossils can be used for the relative dating of strata.</vt:lpstr>
      <vt:lpstr>Absolute Dating of Fossils   1. Absolute dating relies on radioactive dating to determine the actual age of fossils. - also called numerical dating   </vt:lpstr>
      <vt:lpstr>Carbon 14 (14C)is a radioactive isotope  The stable molecule is Carbon 12 (12C)  </vt:lpstr>
      <vt:lpstr>EARTH’s TIMELINE</vt:lpstr>
      <vt:lpstr>ERAS &amp; PERIODS  - Take a Tour First</vt:lpstr>
      <vt:lpstr>ERAS &amp; PERIODS</vt:lpstr>
      <vt:lpstr>CAMBRIAN</vt:lpstr>
      <vt:lpstr>PowerPoint Presentation</vt:lpstr>
      <vt:lpstr>Carboniferous</vt:lpstr>
      <vt:lpstr>MESOZOIC ERA – THE AGE OF REPTILES</vt:lpstr>
      <vt:lpstr>Figure 19.14</vt:lpstr>
      <vt:lpstr>Jurassic Period  (213 MYA)</vt:lpstr>
      <vt:lpstr>Figure 19A</vt:lpstr>
      <vt:lpstr>Jurassic Period</vt:lpstr>
      <vt:lpstr>Cretaceous Period</vt:lpstr>
      <vt:lpstr>CENOZOIC ERA - The Age of Mammals</vt:lpstr>
      <vt:lpstr>Cenozoic Era</vt:lpstr>
      <vt:lpstr>Quaternary Period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James Perry</cp:lastModifiedBy>
  <cp:revision>3</cp:revision>
  <dcterms:modified xsi:type="dcterms:W3CDTF">2017-09-25T14:11:56Z</dcterms:modified>
</cp:coreProperties>
</file>