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  <p:sldMasterId id="2147483672" r:id="rId3"/>
  </p:sldMasterIdLst>
  <p:notesMasterIdLst>
    <p:notesMasterId r:id="rId3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44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15859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ctrTitle"/>
          </p:nvPr>
        </p:nvSpPr>
        <p:spPr>
          <a:xfrm>
            <a:off x="822959" y="2057400"/>
            <a:ext cx="7498200" cy="822900"/>
          </a:xfrm>
          <a:prstGeom prst="rect">
            <a:avLst/>
          </a:prstGeom>
          <a:noFill/>
          <a:ln>
            <a:noFill/>
          </a:ln>
        </p:spPr>
        <p:txBody>
          <a:bodyPr wrap="square" lIns="75425" tIns="75425" rIns="75425" bIns="75425" anchor="t" anchorCtr="0"/>
          <a:lstStyle>
            <a:lvl1pPr lvl="0" algn="ctr" rtl="0">
              <a:spcBef>
                <a:spcPts val="0"/>
              </a:spcBef>
              <a:buSzPct val="100000"/>
              <a:defRPr sz="4000"/>
            </a:lvl1pPr>
            <a:lvl2pPr lvl="1" algn="ctr" rtl="0">
              <a:spcBef>
                <a:spcPts val="0"/>
              </a:spcBef>
              <a:buSzPct val="100000"/>
              <a:defRPr sz="4000"/>
            </a:lvl2pPr>
            <a:lvl3pPr lvl="2" algn="ctr" rtl="0">
              <a:spcBef>
                <a:spcPts val="0"/>
              </a:spcBef>
              <a:buSzPct val="100000"/>
              <a:defRPr sz="4000"/>
            </a:lvl3pPr>
            <a:lvl4pPr lvl="3" algn="ctr" rtl="0">
              <a:spcBef>
                <a:spcPts val="0"/>
              </a:spcBef>
              <a:buSzPct val="100000"/>
              <a:defRPr sz="4000"/>
            </a:lvl4pPr>
            <a:lvl5pPr lvl="4" algn="ctr" rtl="0">
              <a:spcBef>
                <a:spcPts val="0"/>
              </a:spcBef>
              <a:buSzPct val="100000"/>
              <a:defRPr sz="4000"/>
            </a:lvl5pPr>
            <a:lvl6pPr lvl="5" algn="ctr" rtl="0">
              <a:spcBef>
                <a:spcPts val="0"/>
              </a:spcBef>
              <a:buSzPct val="100000"/>
              <a:defRPr sz="4000"/>
            </a:lvl6pPr>
            <a:lvl7pPr lvl="6" algn="ctr" rtl="0">
              <a:spcBef>
                <a:spcPts val="0"/>
              </a:spcBef>
              <a:buSzPct val="100000"/>
              <a:defRPr sz="4000"/>
            </a:lvl7pPr>
            <a:lvl8pPr lvl="7" algn="ctr" rtl="0">
              <a:spcBef>
                <a:spcPts val="0"/>
              </a:spcBef>
              <a:buSzPct val="100000"/>
              <a:defRPr sz="4000"/>
            </a:lvl8pPr>
            <a:lvl9pPr lvl="8" algn="ctr" rtl="0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>
          <a:xfrm>
            <a:off x="1645919" y="3086100"/>
            <a:ext cx="5852100" cy="617100"/>
          </a:xfrm>
          <a:prstGeom prst="rect">
            <a:avLst/>
          </a:prstGeom>
          <a:noFill/>
          <a:ln>
            <a:noFill/>
          </a:ln>
        </p:spPr>
        <p:txBody>
          <a:bodyPr wrap="square" lIns="75425" tIns="75425" rIns="75425" bIns="75425" anchor="t" anchorCtr="0"/>
          <a:lstStyle>
            <a:lvl1pPr lvl="0" algn="ctr" rtl="0">
              <a:spcBef>
                <a:spcPts val="0"/>
              </a:spcBef>
              <a:buSzPct val="100000"/>
              <a:defRPr sz="2600"/>
            </a:lvl1pPr>
            <a:lvl2pPr lvl="1" algn="ctr" rtl="0">
              <a:spcBef>
                <a:spcPts val="0"/>
              </a:spcBef>
              <a:buSzPct val="100000"/>
              <a:defRPr sz="2600"/>
            </a:lvl2pPr>
            <a:lvl3pPr lvl="2" algn="ctr" rtl="0">
              <a:spcBef>
                <a:spcPts val="0"/>
              </a:spcBef>
              <a:buSzPct val="100000"/>
              <a:defRPr sz="2600"/>
            </a:lvl3pPr>
            <a:lvl4pPr lvl="3" algn="ctr" rtl="0">
              <a:spcBef>
                <a:spcPts val="0"/>
              </a:spcBef>
              <a:buSzPct val="100000"/>
              <a:defRPr sz="2600"/>
            </a:lvl4pPr>
            <a:lvl5pPr lvl="4" algn="ctr" rtl="0">
              <a:spcBef>
                <a:spcPts val="0"/>
              </a:spcBef>
              <a:buSzPct val="100000"/>
              <a:defRPr sz="2600"/>
            </a:lvl5pPr>
            <a:lvl6pPr lvl="5" algn="ctr" rtl="0">
              <a:spcBef>
                <a:spcPts val="0"/>
              </a:spcBef>
              <a:buSzPct val="100000"/>
              <a:defRPr sz="2600"/>
            </a:lvl6pPr>
            <a:lvl7pPr lvl="6" algn="ctr" rtl="0">
              <a:spcBef>
                <a:spcPts val="0"/>
              </a:spcBef>
              <a:buSzPct val="100000"/>
              <a:defRPr sz="2600"/>
            </a:lvl7pPr>
            <a:lvl8pPr lvl="7" algn="ctr" rtl="0">
              <a:spcBef>
                <a:spcPts val="0"/>
              </a:spcBef>
              <a:buSzPct val="100000"/>
              <a:defRPr sz="2600"/>
            </a:lvl8pPr>
            <a:lvl9pPr lvl="8" algn="ctr" rtl="0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274319" y="205739"/>
            <a:ext cx="8595300" cy="617100"/>
          </a:xfrm>
          <a:prstGeom prst="rect">
            <a:avLst/>
          </a:prstGeom>
          <a:noFill/>
          <a:ln>
            <a:noFill/>
          </a:ln>
        </p:spPr>
        <p:txBody>
          <a:bodyPr wrap="square" lIns="75425" tIns="75425" rIns="75425" bIns="75425" anchor="t" anchorCtr="0"/>
          <a:lstStyle>
            <a:lvl1pPr lvl="0" rtl="0">
              <a:spcBef>
                <a:spcPts val="0"/>
              </a:spcBef>
              <a:buSzPct val="100000"/>
              <a:defRPr sz="3500"/>
            </a:lvl1pPr>
            <a:lvl2pPr lvl="1" rtl="0">
              <a:spcBef>
                <a:spcPts val="0"/>
              </a:spcBef>
              <a:buSzPct val="100000"/>
              <a:defRPr sz="3500"/>
            </a:lvl2pPr>
            <a:lvl3pPr lvl="2" rtl="0">
              <a:spcBef>
                <a:spcPts val="0"/>
              </a:spcBef>
              <a:buSzPct val="100000"/>
              <a:defRPr sz="3500"/>
            </a:lvl3pPr>
            <a:lvl4pPr lvl="3" rtl="0">
              <a:spcBef>
                <a:spcPts val="0"/>
              </a:spcBef>
              <a:buSzPct val="100000"/>
              <a:defRPr sz="3500"/>
            </a:lvl4pPr>
            <a:lvl5pPr lvl="4" rtl="0">
              <a:spcBef>
                <a:spcPts val="0"/>
              </a:spcBef>
              <a:buSzPct val="100000"/>
              <a:defRPr sz="3500"/>
            </a:lvl5pPr>
            <a:lvl6pPr lvl="5" rtl="0">
              <a:spcBef>
                <a:spcPts val="0"/>
              </a:spcBef>
              <a:buSzPct val="100000"/>
              <a:defRPr sz="3500"/>
            </a:lvl6pPr>
            <a:lvl7pPr lvl="6" rtl="0">
              <a:spcBef>
                <a:spcPts val="0"/>
              </a:spcBef>
              <a:buSzPct val="100000"/>
              <a:defRPr sz="3500"/>
            </a:lvl7pPr>
            <a:lvl8pPr lvl="7" rtl="0">
              <a:spcBef>
                <a:spcPts val="0"/>
              </a:spcBef>
              <a:buSzPct val="100000"/>
              <a:defRPr sz="3500"/>
            </a:lvl8pPr>
            <a:lvl9pPr lvl="8" rtl="0">
              <a:spcBef>
                <a:spcPts val="0"/>
              </a:spcBef>
              <a:buSzPct val="100000"/>
              <a:defRPr sz="35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274319" y="1234440"/>
            <a:ext cx="8595300" cy="3703200"/>
          </a:xfrm>
          <a:prstGeom prst="rect">
            <a:avLst/>
          </a:prstGeom>
          <a:noFill/>
          <a:ln>
            <a:noFill/>
          </a:ln>
        </p:spPr>
        <p:txBody>
          <a:bodyPr wrap="square" lIns="75425" tIns="75425" rIns="75425" bIns="75425" anchor="t" anchorCtr="0"/>
          <a:lstStyle>
            <a:lvl1pPr lvl="0" rtl="0">
              <a:spcBef>
                <a:spcPts val="0"/>
              </a:spcBef>
              <a:buSzPct val="100000"/>
              <a:buChar char="●"/>
              <a:defRPr sz="2200"/>
            </a:lvl1pPr>
            <a:lvl2pPr lvl="1" rtl="0">
              <a:spcBef>
                <a:spcPts val="0"/>
              </a:spcBef>
              <a:buSzPct val="100000"/>
              <a:buChar char="○"/>
              <a:defRPr sz="2200"/>
            </a:lvl2pPr>
            <a:lvl3pPr lvl="2" rtl="0">
              <a:spcBef>
                <a:spcPts val="0"/>
              </a:spcBef>
              <a:buSzPct val="100000"/>
              <a:buChar char="■"/>
              <a:defRPr sz="2200"/>
            </a:lvl3pPr>
            <a:lvl4pPr lvl="3" rtl="0">
              <a:spcBef>
                <a:spcPts val="0"/>
              </a:spcBef>
              <a:buSzPct val="100000"/>
              <a:buChar char="●"/>
              <a:defRPr sz="2200"/>
            </a:lvl4pPr>
            <a:lvl5pPr lvl="4" rtl="0">
              <a:spcBef>
                <a:spcPts val="0"/>
              </a:spcBef>
              <a:buSzPct val="100000"/>
              <a:buChar char="○"/>
              <a:defRPr sz="2200"/>
            </a:lvl5pPr>
            <a:lvl6pPr lvl="5" rtl="0">
              <a:spcBef>
                <a:spcPts val="0"/>
              </a:spcBef>
              <a:buSzPct val="100000"/>
              <a:buChar char="■"/>
              <a:defRPr sz="2200"/>
            </a:lvl6pPr>
            <a:lvl7pPr lvl="6" rtl="0">
              <a:spcBef>
                <a:spcPts val="0"/>
              </a:spcBef>
              <a:buSzPct val="100000"/>
              <a:buChar char="●"/>
              <a:defRPr sz="2200"/>
            </a:lvl7pPr>
            <a:lvl8pPr lvl="7" rtl="0">
              <a:spcBef>
                <a:spcPts val="0"/>
              </a:spcBef>
              <a:buSzPct val="100000"/>
              <a:buChar char="○"/>
              <a:defRPr sz="2200"/>
            </a:lvl8pPr>
            <a:lvl9pPr lvl="8" rtl="0">
              <a:spcBef>
                <a:spcPts val="0"/>
              </a:spcBef>
              <a:buSzPct val="100000"/>
              <a:buChar char="■"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274319" y="205739"/>
            <a:ext cx="8595300" cy="617100"/>
          </a:xfrm>
          <a:prstGeom prst="rect">
            <a:avLst/>
          </a:prstGeom>
          <a:noFill/>
          <a:ln>
            <a:noFill/>
          </a:ln>
        </p:spPr>
        <p:txBody>
          <a:bodyPr wrap="square" lIns="75425" tIns="75425" rIns="75425" bIns="75425" anchor="t" anchorCtr="0"/>
          <a:lstStyle>
            <a:lvl1pPr lvl="0" rtl="0">
              <a:spcBef>
                <a:spcPts val="0"/>
              </a:spcBef>
              <a:buSzPct val="100000"/>
              <a:defRPr sz="3500"/>
            </a:lvl1pPr>
            <a:lvl2pPr lvl="1" rtl="0">
              <a:spcBef>
                <a:spcPts val="0"/>
              </a:spcBef>
              <a:buSzPct val="100000"/>
              <a:defRPr sz="3500"/>
            </a:lvl2pPr>
            <a:lvl3pPr lvl="2" rtl="0">
              <a:spcBef>
                <a:spcPts val="0"/>
              </a:spcBef>
              <a:buSzPct val="100000"/>
              <a:defRPr sz="3500"/>
            </a:lvl3pPr>
            <a:lvl4pPr lvl="3" rtl="0">
              <a:spcBef>
                <a:spcPts val="0"/>
              </a:spcBef>
              <a:buSzPct val="100000"/>
              <a:defRPr sz="3500"/>
            </a:lvl4pPr>
            <a:lvl5pPr lvl="4" rtl="0">
              <a:spcBef>
                <a:spcPts val="0"/>
              </a:spcBef>
              <a:buSzPct val="100000"/>
              <a:defRPr sz="3500"/>
            </a:lvl5pPr>
            <a:lvl6pPr lvl="5" rtl="0">
              <a:spcBef>
                <a:spcPts val="0"/>
              </a:spcBef>
              <a:buSzPct val="100000"/>
              <a:defRPr sz="3500"/>
            </a:lvl6pPr>
            <a:lvl7pPr lvl="6" rtl="0">
              <a:spcBef>
                <a:spcPts val="0"/>
              </a:spcBef>
              <a:buSzPct val="100000"/>
              <a:defRPr sz="3500"/>
            </a:lvl7pPr>
            <a:lvl8pPr lvl="7" rtl="0">
              <a:spcBef>
                <a:spcPts val="0"/>
              </a:spcBef>
              <a:buSzPct val="100000"/>
              <a:defRPr sz="3500"/>
            </a:lvl8pPr>
            <a:lvl9pPr lvl="8" rtl="0">
              <a:spcBef>
                <a:spcPts val="0"/>
              </a:spcBef>
              <a:buSzPct val="100000"/>
              <a:defRPr sz="35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274320" y="1234440"/>
            <a:ext cx="4023300" cy="3703200"/>
          </a:xfrm>
          <a:prstGeom prst="rect">
            <a:avLst/>
          </a:prstGeom>
          <a:noFill/>
          <a:ln>
            <a:noFill/>
          </a:ln>
        </p:spPr>
        <p:txBody>
          <a:bodyPr wrap="square" lIns="75425" tIns="75425" rIns="75425" bIns="75425" anchor="t" anchorCtr="0"/>
          <a:lstStyle>
            <a:lvl1pPr lvl="0" rtl="0">
              <a:spcBef>
                <a:spcPts val="0"/>
              </a:spcBef>
              <a:buSzPct val="100000"/>
              <a:buChar char="●"/>
              <a:defRPr sz="2200"/>
            </a:lvl1pPr>
            <a:lvl2pPr lvl="1" rtl="0">
              <a:spcBef>
                <a:spcPts val="0"/>
              </a:spcBef>
              <a:buSzPct val="100000"/>
              <a:buChar char="○"/>
              <a:defRPr sz="2200"/>
            </a:lvl2pPr>
            <a:lvl3pPr lvl="2" rtl="0">
              <a:spcBef>
                <a:spcPts val="0"/>
              </a:spcBef>
              <a:buSzPct val="100000"/>
              <a:buChar char="■"/>
              <a:defRPr sz="2200"/>
            </a:lvl3pPr>
            <a:lvl4pPr lvl="3" rtl="0">
              <a:spcBef>
                <a:spcPts val="0"/>
              </a:spcBef>
              <a:buSzPct val="100000"/>
              <a:buChar char="●"/>
              <a:defRPr sz="2200"/>
            </a:lvl4pPr>
            <a:lvl5pPr lvl="4" rtl="0">
              <a:spcBef>
                <a:spcPts val="0"/>
              </a:spcBef>
              <a:buSzPct val="100000"/>
              <a:buChar char="○"/>
              <a:defRPr sz="2200"/>
            </a:lvl5pPr>
            <a:lvl6pPr lvl="5" rtl="0">
              <a:spcBef>
                <a:spcPts val="0"/>
              </a:spcBef>
              <a:buSzPct val="100000"/>
              <a:buChar char="■"/>
              <a:defRPr sz="2200"/>
            </a:lvl6pPr>
            <a:lvl7pPr lvl="6" rtl="0">
              <a:spcBef>
                <a:spcPts val="0"/>
              </a:spcBef>
              <a:buSzPct val="100000"/>
              <a:buChar char="●"/>
              <a:defRPr sz="2200"/>
            </a:lvl7pPr>
            <a:lvl8pPr lvl="7" rtl="0">
              <a:spcBef>
                <a:spcPts val="0"/>
              </a:spcBef>
              <a:buSzPct val="100000"/>
              <a:buChar char="○"/>
              <a:defRPr sz="2200"/>
            </a:lvl8pPr>
            <a:lvl9pPr lvl="8" rtl="0">
              <a:spcBef>
                <a:spcPts val="0"/>
              </a:spcBef>
              <a:buSzPct val="100000"/>
              <a:buChar char="■"/>
              <a:defRPr sz="22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4846320" y="1234440"/>
            <a:ext cx="4023300" cy="3703200"/>
          </a:xfrm>
          <a:prstGeom prst="rect">
            <a:avLst/>
          </a:prstGeom>
          <a:noFill/>
          <a:ln>
            <a:noFill/>
          </a:ln>
        </p:spPr>
        <p:txBody>
          <a:bodyPr wrap="square" lIns="75425" tIns="75425" rIns="75425" bIns="75425" anchor="t" anchorCtr="0"/>
          <a:lstStyle>
            <a:lvl1pPr lvl="0" rtl="0">
              <a:spcBef>
                <a:spcPts val="0"/>
              </a:spcBef>
              <a:buSzPct val="100000"/>
              <a:buChar char="●"/>
              <a:defRPr sz="2200"/>
            </a:lvl1pPr>
            <a:lvl2pPr lvl="1" rtl="0">
              <a:spcBef>
                <a:spcPts val="0"/>
              </a:spcBef>
              <a:buSzPct val="100000"/>
              <a:buChar char="○"/>
              <a:defRPr sz="2200"/>
            </a:lvl2pPr>
            <a:lvl3pPr lvl="2" rtl="0">
              <a:spcBef>
                <a:spcPts val="0"/>
              </a:spcBef>
              <a:buSzPct val="100000"/>
              <a:buChar char="■"/>
              <a:defRPr sz="2200"/>
            </a:lvl3pPr>
            <a:lvl4pPr lvl="3" rtl="0">
              <a:spcBef>
                <a:spcPts val="0"/>
              </a:spcBef>
              <a:buSzPct val="100000"/>
              <a:buChar char="●"/>
              <a:defRPr sz="2200"/>
            </a:lvl4pPr>
            <a:lvl5pPr lvl="4" rtl="0">
              <a:spcBef>
                <a:spcPts val="0"/>
              </a:spcBef>
              <a:buSzPct val="100000"/>
              <a:buChar char="○"/>
              <a:defRPr sz="2200"/>
            </a:lvl5pPr>
            <a:lvl6pPr lvl="5" rtl="0">
              <a:spcBef>
                <a:spcPts val="0"/>
              </a:spcBef>
              <a:buSzPct val="100000"/>
              <a:buChar char="■"/>
              <a:defRPr sz="2200"/>
            </a:lvl6pPr>
            <a:lvl7pPr lvl="6" rtl="0">
              <a:spcBef>
                <a:spcPts val="0"/>
              </a:spcBef>
              <a:buSzPct val="100000"/>
              <a:buChar char="●"/>
              <a:defRPr sz="2200"/>
            </a:lvl7pPr>
            <a:lvl8pPr lvl="7" rtl="0">
              <a:spcBef>
                <a:spcPts val="0"/>
              </a:spcBef>
              <a:buSzPct val="100000"/>
              <a:buChar char="○"/>
              <a:defRPr sz="2200"/>
            </a:lvl8pPr>
            <a:lvl9pPr lvl="8" rtl="0">
              <a:spcBef>
                <a:spcPts val="0"/>
              </a:spcBef>
              <a:buSzPct val="100000"/>
              <a:buChar char="■"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274319" y="4526280"/>
            <a:ext cx="8595300" cy="411600"/>
          </a:xfrm>
          <a:prstGeom prst="rect">
            <a:avLst/>
          </a:prstGeom>
          <a:noFill/>
          <a:ln>
            <a:noFill/>
          </a:ln>
        </p:spPr>
        <p:txBody>
          <a:bodyPr wrap="square" lIns="75425" tIns="75425" rIns="75425" bIns="75425" anchor="t" anchorCtr="0"/>
          <a:lstStyle>
            <a:lvl1pPr lvl="0" algn="ctr" rtl="0">
              <a:spcBef>
                <a:spcPts val="0"/>
              </a:spcBef>
              <a:buSzPct val="100000"/>
              <a:buChar char="●"/>
              <a:defRPr sz="2600"/>
            </a:lvl1pPr>
            <a:lvl2pPr lvl="1" algn="ctr" rtl="0">
              <a:spcBef>
                <a:spcPts val="0"/>
              </a:spcBef>
              <a:buSzPct val="100000"/>
              <a:buChar char="○"/>
              <a:defRPr sz="2600"/>
            </a:lvl2pPr>
            <a:lvl3pPr lvl="2" algn="ctr" rtl="0">
              <a:spcBef>
                <a:spcPts val="0"/>
              </a:spcBef>
              <a:buSzPct val="100000"/>
              <a:buChar char="■"/>
              <a:defRPr sz="2600"/>
            </a:lvl3pPr>
            <a:lvl4pPr lvl="3" algn="ctr" rtl="0">
              <a:spcBef>
                <a:spcPts val="0"/>
              </a:spcBef>
              <a:buSzPct val="100000"/>
              <a:buChar char="●"/>
              <a:defRPr sz="2600"/>
            </a:lvl4pPr>
            <a:lvl5pPr lvl="4" algn="ctr" rtl="0">
              <a:spcBef>
                <a:spcPts val="0"/>
              </a:spcBef>
              <a:buSzPct val="100000"/>
              <a:buChar char="○"/>
              <a:defRPr sz="2600"/>
            </a:lvl5pPr>
            <a:lvl6pPr lvl="5" algn="ctr" rtl="0">
              <a:spcBef>
                <a:spcPts val="0"/>
              </a:spcBef>
              <a:buSzPct val="100000"/>
              <a:buChar char="■"/>
              <a:defRPr sz="2600"/>
            </a:lvl6pPr>
            <a:lvl7pPr lvl="6" algn="ctr" rtl="0">
              <a:spcBef>
                <a:spcPts val="0"/>
              </a:spcBef>
              <a:buSzPct val="100000"/>
              <a:buChar char="●"/>
              <a:defRPr sz="2600"/>
            </a:lvl7pPr>
            <a:lvl8pPr lvl="7" algn="ctr" rtl="0">
              <a:spcBef>
                <a:spcPts val="0"/>
              </a:spcBef>
              <a:buSzPct val="100000"/>
              <a:buChar char="○"/>
              <a:defRPr sz="2600"/>
            </a:lvl8pPr>
            <a:lvl9pPr lvl="8" algn="ctr" rtl="0">
              <a:spcBef>
                <a:spcPts val="0"/>
              </a:spcBef>
              <a:buSzPct val="100000"/>
              <a:buChar char="■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600"/>
              </a:spcBef>
              <a:buClr>
                <a:schemeClr val="dk1"/>
              </a:buClr>
              <a:buSzPct val="100000"/>
              <a:buChar char="●"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480"/>
              </a:spcBef>
              <a:buClr>
                <a:schemeClr val="dk1"/>
              </a:buClr>
              <a:buSzPct val="100000"/>
              <a:buChar char="○"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480"/>
              </a:spcBef>
              <a:buClr>
                <a:schemeClr val="dk1"/>
              </a:buClr>
              <a:buSzPct val="100000"/>
              <a:buChar char="■"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360"/>
              </a:spcBef>
              <a:buClr>
                <a:schemeClr val="dk1"/>
              </a:buClr>
              <a:buSzPct val="100000"/>
              <a:buChar char="●"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360"/>
              </a:spcBef>
              <a:buClr>
                <a:schemeClr val="dk1"/>
              </a:buClr>
              <a:buSzPct val="100000"/>
              <a:buChar char="○"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360"/>
              </a:spcBef>
              <a:buClr>
                <a:schemeClr val="dk1"/>
              </a:buClr>
              <a:buSzPct val="100000"/>
              <a:buChar char="■"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360"/>
              </a:spcBef>
              <a:buClr>
                <a:schemeClr val="dk1"/>
              </a:buClr>
              <a:buSzPct val="100000"/>
              <a:buChar char="●"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360"/>
              </a:spcBef>
              <a:buClr>
                <a:schemeClr val="dk1"/>
              </a:buClr>
              <a:buSzPct val="100000"/>
              <a:buChar char="○"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360"/>
              </a:spcBef>
              <a:buClr>
                <a:schemeClr val="dk1"/>
              </a:buClr>
              <a:buSzPct val="1000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0Bx72aSXCBO09NDUwZGVlNDQtNTU2ZC00OTMwLWJmYzktNDk3ZTE0YjA5ZGM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hyperlink" Target="https://www.biologycorner.com/worksheets/hardy_weinberg_problemset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NdMnlt2ke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688225" y="1493925"/>
            <a:ext cx="2938500" cy="282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1900">
                <a:solidFill>
                  <a:srgbClr val="555555"/>
                </a:solidFill>
                <a:highlight>
                  <a:srgbClr val="FFFFFF"/>
                </a:highlight>
              </a:rPr>
              <a:t>Natural selection acts to promote traits and behaviors that increase an organism’s chances of survival and reproduction, while eliminating those traits and behaviors that are to the organism’s detriment.</a:t>
            </a:r>
          </a:p>
        </p:txBody>
      </p:sp>
      <p:pic>
        <p:nvPicPr>
          <p:cNvPr id="87" name="Shape 87" descr="Image result for population of giraff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9800" y="1057662"/>
            <a:ext cx="4821750" cy="37018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263100" y="242125"/>
            <a:ext cx="8520600" cy="904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600"/>
              <a:t>The Evolution of Populations</a:t>
            </a:r>
          </a:p>
        </p:txBody>
      </p:sp>
      <p:sp>
        <p:nvSpPr>
          <p:cNvPr id="89" name="Shape 89"/>
          <p:cNvSpPr/>
          <p:nvPr/>
        </p:nvSpPr>
        <p:spPr>
          <a:xfrm rot="-13">
            <a:off x="5708374" y="4268554"/>
            <a:ext cx="2983180" cy="60899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8100" cap="flat" cmpd="sng">
                  <a:solidFill>
                    <a:srgbClr val="274E13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1C232"/>
                </a:solidFill>
                <a:latin typeface="Arial"/>
              </a:rPr>
              <a:t>GIRAFFE!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398875" y="111175"/>
            <a:ext cx="8229600" cy="136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/>
              <a:t>Still confused?</a:t>
            </a:r>
          </a:p>
          <a:p>
            <a:pPr lvl="0">
              <a:spcBef>
                <a:spcPts val="0"/>
              </a:spcBef>
              <a:buNone/>
            </a:pPr>
            <a:r>
              <a:rPr lang="en" sz="2200"/>
              <a:t>We will do some sample problems together!</a:t>
            </a:r>
          </a:p>
          <a:p>
            <a:pPr lvl="0">
              <a:spcBef>
                <a:spcPts val="0"/>
              </a:spcBef>
              <a:buNone/>
            </a:pPr>
            <a:r>
              <a:rPr lang="en" sz="2200"/>
              <a:t>Get out your calculators!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964675" y="1688400"/>
            <a:ext cx="6534000" cy="97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Hardy Weinberg and the Pocket Mouse</a:t>
            </a:r>
          </a:p>
          <a:p>
            <a:pPr lvl="0">
              <a:spcBef>
                <a:spcPts val="0"/>
              </a:spcBef>
              <a:buNone/>
            </a:pPr>
            <a:endParaRPr sz="2000"/>
          </a:p>
          <a:p>
            <a:pPr lvl="0">
              <a:spcBef>
                <a:spcPts val="0"/>
              </a:spcBef>
              <a:buNone/>
            </a:pPr>
            <a:r>
              <a:rPr lang="en" sz="2000" u="sng">
                <a:solidFill>
                  <a:schemeClr val="hlink"/>
                </a:solidFill>
                <a:hlinkClick r:id="rId4"/>
              </a:rPr>
              <a:t>Hardy Weinberg Problem Set</a:t>
            </a:r>
          </a:p>
        </p:txBody>
      </p:sp>
      <p:pic>
        <p:nvPicPr>
          <p:cNvPr id="161" name="Shape 161" descr="Image result for brown mouse"/>
          <p:cNvPicPr preferRelativeResize="0"/>
          <p:nvPr/>
        </p:nvPicPr>
        <p:blipFill rotWithShape="1">
          <a:blip r:embed="rId5">
            <a:alphaModFix/>
          </a:blip>
          <a:srcRect l="30834"/>
          <a:stretch/>
        </p:blipFill>
        <p:spPr>
          <a:xfrm>
            <a:off x="6160875" y="431050"/>
            <a:ext cx="2790525" cy="269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 descr="Image result for allele frequency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4675" y="3127400"/>
            <a:ext cx="4070000" cy="183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3875" y="130375"/>
            <a:ext cx="5895925" cy="488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311700" y="238500"/>
            <a:ext cx="8520600" cy="422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 b="1">
                <a:solidFill>
                  <a:srgbClr val="111111"/>
                </a:solidFill>
                <a:highlight>
                  <a:srgbClr val="FFFFFF"/>
                </a:highlight>
              </a:rPr>
              <a:t>Changes to allele frequency</a:t>
            </a:r>
            <a:r>
              <a:rPr lang="en" sz="2000">
                <a:solidFill>
                  <a:srgbClr val="111111"/>
                </a:solidFill>
                <a:highlight>
                  <a:srgbClr val="FFFFFF"/>
                </a:highlight>
              </a:rPr>
              <a:t> within a gene pool (evolution) can result from </a:t>
            </a:r>
            <a:r>
              <a:rPr lang="en" sz="2000" u="sng">
                <a:solidFill>
                  <a:srgbClr val="111111"/>
                </a:solidFill>
                <a:highlight>
                  <a:srgbClr val="FFFFFF"/>
                </a:highlight>
              </a:rPr>
              <a:t>five key processes</a:t>
            </a:r>
            <a:r>
              <a:rPr lang="en" sz="2000">
                <a:solidFill>
                  <a:srgbClr val="111111"/>
                </a:solidFill>
                <a:highlight>
                  <a:srgbClr val="FFFFFF"/>
                </a:highlight>
              </a:rPr>
              <a:t>:</a:t>
            </a: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ct val="100000"/>
              <a:buAutoNum type="arabicPeriod"/>
            </a:pPr>
            <a:r>
              <a:rPr lang="en" sz="2000" b="1">
                <a:solidFill>
                  <a:srgbClr val="111111"/>
                </a:solidFill>
                <a:highlight>
                  <a:srgbClr val="FFFFFF"/>
                </a:highlight>
              </a:rPr>
              <a:t>Mutation:</a:t>
            </a:r>
            <a:r>
              <a:rPr lang="en" sz="2000">
                <a:solidFill>
                  <a:srgbClr val="111111"/>
                </a:solidFill>
                <a:highlight>
                  <a:srgbClr val="FFFFFF"/>
                </a:highlight>
              </a:rPr>
              <a:t>  A random change in the genetic composition of an organism due to changes in the DNA base sequence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ct val="100000"/>
              <a:buAutoNum type="arabicPeriod"/>
            </a:pPr>
            <a:r>
              <a:rPr lang="en" sz="2000" b="1">
                <a:solidFill>
                  <a:srgbClr val="111111"/>
                </a:solidFill>
                <a:highlight>
                  <a:srgbClr val="FFFFFF"/>
                </a:highlight>
              </a:rPr>
              <a:t>Gene flow:</a:t>
            </a:r>
            <a:r>
              <a:rPr lang="en" sz="2000">
                <a:solidFill>
                  <a:srgbClr val="111111"/>
                </a:solidFill>
                <a:highlight>
                  <a:srgbClr val="FFFFFF"/>
                </a:highlight>
              </a:rPr>
              <a:t>  The movement of alleles into, or out of, a population</a:t>
            </a: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ct val="100000"/>
              <a:buAutoNum type="arabicPeriod"/>
            </a:pPr>
            <a:r>
              <a:rPr lang="en" sz="2000" b="1">
                <a:solidFill>
                  <a:srgbClr val="111111"/>
                </a:solidFill>
                <a:highlight>
                  <a:srgbClr val="FFFFFF"/>
                </a:highlight>
              </a:rPr>
              <a:t>Sexual reproduction:</a:t>
            </a:r>
            <a:r>
              <a:rPr lang="en" sz="2000">
                <a:solidFill>
                  <a:srgbClr val="111111"/>
                </a:solidFill>
                <a:highlight>
                  <a:srgbClr val="FFFFFF"/>
                </a:highlight>
              </a:rPr>
              <a:t>  New gene combinations and alter allele frequencies if mating is assortative</a:t>
            </a: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ct val="100000"/>
              <a:buAutoNum type="arabicPeriod"/>
            </a:pPr>
            <a:r>
              <a:rPr lang="en" sz="2000" b="1">
                <a:solidFill>
                  <a:srgbClr val="111111"/>
                </a:solidFill>
                <a:highlight>
                  <a:srgbClr val="FFFFFF"/>
                </a:highlight>
              </a:rPr>
              <a:t>Genetic drift:</a:t>
            </a:r>
            <a:r>
              <a:rPr lang="en" sz="2000">
                <a:solidFill>
                  <a:srgbClr val="111111"/>
                </a:solidFill>
                <a:highlight>
                  <a:srgbClr val="FFFFFF"/>
                </a:highlight>
              </a:rPr>
              <a:t>  The change in the composition of a gene pool as a result of a chance or random event</a:t>
            </a: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ct val="100000"/>
              <a:buAutoNum type="arabicPeriod"/>
            </a:pPr>
            <a:r>
              <a:rPr lang="en" sz="2000" b="1">
                <a:solidFill>
                  <a:srgbClr val="111111"/>
                </a:solidFill>
                <a:highlight>
                  <a:srgbClr val="FFFFFF"/>
                </a:highlight>
              </a:rPr>
              <a:t>Natural selection:</a:t>
            </a:r>
            <a:r>
              <a:rPr lang="en" sz="2000">
                <a:solidFill>
                  <a:srgbClr val="111111"/>
                </a:solidFill>
                <a:highlight>
                  <a:srgbClr val="FFFFFF"/>
                </a:highlight>
              </a:rPr>
              <a:t>  The change in the composition of a gene pool as a result of differentially selective environmental pressures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>
            <a:hlinkClick r:id="rId3"/>
          </p:cNvPr>
          <p:cNvSpPr/>
          <p:nvPr/>
        </p:nvSpPr>
        <p:spPr>
          <a:xfrm>
            <a:off x="1280148" y="891551"/>
            <a:ext cx="5282925" cy="396217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8" name="Shape 178"/>
          <p:cNvSpPr txBox="1"/>
          <p:nvPr/>
        </p:nvSpPr>
        <p:spPr>
          <a:xfrm>
            <a:off x="1280159" y="342883"/>
            <a:ext cx="4655100" cy="499199"/>
          </a:xfrm>
          <a:prstGeom prst="rect">
            <a:avLst/>
          </a:prstGeom>
          <a:noFill/>
          <a:ln>
            <a:noFill/>
          </a:ln>
        </p:spPr>
        <p:txBody>
          <a:bodyPr wrap="square" lIns="31425" tIns="31425" rIns="31425" bIns="3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Five Fingers of Evolution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175575" y="5610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Gene Flow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214475" y="977450"/>
            <a:ext cx="3246900" cy="2373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66">
                <a:solidFill>
                  <a:schemeClr val="dk1"/>
                </a:solidFill>
              </a:rPr>
              <a:t>- movement of alleles, migration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66">
                <a:solidFill>
                  <a:schemeClr val="dk1"/>
                </a:solidFill>
              </a:rPr>
              <a:t>- increases variation</a:t>
            </a:r>
            <a:br>
              <a:rPr lang="en" sz="2666">
                <a:solidFill>
                  <a:schemeClr val="dk1"/>
                </a:solidFill>
              </a:rPr>
            </a:br>
            <a:r>
              <a:rPr lang="en" sz="2666">
                <a:solidFill>
                  <a:schemeClr val="dk1"/>
                </a:solidFill>
              </a:rPr>
              <a:t>- can prevent speciation</a:t>
            </a:r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9200" y="716300"/>
            <a:ext cx="5338025" cy="253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01125" y="1144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Sexual Reproduction - increases variation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474000" y="811737"/>
            <a:ext cx="8196000" cy="691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Nonrandom mating (individuals choose) decreases diversity → speciation?</a:t>
            </a:r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400" y="1550075"/>
            <a:ext cx="4569999" cy="335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 descr="Image result for nonrandom mati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4550" y="1433300"/>
            <a:ext cx="3483615" cy="359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92069" y="34526"/>
            <a:ext cx="8114100" cy="439500"/>
          </a:xfrm>
          <a:prstGeom prst="rect">
            <a:avLst/>
          </a:prstGeom>
          <a:noFill/>
          <a:ln>
            <a:noFill/>
          </a:ln>
        </p:spPr>
        <p:txBody>
          <a:bodyPr wrap="square" lIns="31425" tIns="31425" rIns="31425" bIns="31425" anchor="ctr" anchorCtr="0">
            <a:noAutofit/>
          </a:bodyPr>
          <a:lstStyle/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GENETIC DRIFT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91462" y="478237"/>
            <a:ext cx="8897100" cy="1024200"/>
          </a:xfrm>
          <a:prstGeom prst="rect">
            <a:avLst/>
          </a:prstGeom>
          <a:noFill/>
          <a:ln>
            <a:noFill/>
          </a:ln>
        </p:spPr>
        <p:txBody>
          <a:bodyPr wrap="square" lIns="31425" tIns="31425" rIns="31425" bIns="3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Refers to changes in allele frequencies, usually in small populations</a:t>
            </a:r>
            <a:b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200"/>
              <a:t>Individuals die due to random chance. </a:t>
            </a:r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397" y="1506675"/>
            <a:ext cx="5275250" cy="331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Shape 205" descr="Image result for genetic drif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800" y="260350"/>
            <a:ext cx="8128000" cy="462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88075" y="12417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Bottleneck Effect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370025" y="1026075"/>
            <a:ext cx="2494800" cy="300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form of genetic drift that reduces the population. 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population that regrows has less diversity.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2" name="Shape 212" descr="Image result for founder effec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8850" y="549650"/>
            <a:ext cx="5506775" cy="413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126975" y="279750"/>
            <a:ext cx="2945400" cy="260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Founder Effect - a few individuals start a new population</a:t>
            </a:r>
          </a:p>
        </p:txBody>
      </p:sp>
      <p:pic>
        <p:nvPicPr>
          <p:cNvPr id="218" name="Shape 218" descr="Image result for founder effect"/>
          <p:cNvPicPr preferRelativeResize="0"/>
          <p:nvPr/>
        </p:nvPicPr>
        <p:blipFill rotWithShape="1">
          <a:blip r:embed="rId3">
            <a:alphaModFix/>
          </a:blip>
          <a:srcRect l="-669" t="-3340" r="670" b="3340"/>
          <a:stretch/>
        </p:blipFill>
        <p:spPr>
          <a:xfrm>
            <a:off x="3175000" y="163112"/>
            <a:ext cx="5784249" cy="436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272800" y="4635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/>
              <a:t>Modern Synthesis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272800" y="619050"/>
            <a:ext cx="3879000" cy="430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en" sz="2400">
                <a:solidFill>
                  <a:srgbClr val="000000"/>
                </a:solidFill>
              </a:rPr>
              <a:t>Relationship between natural selection and genetics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en" sz="2400">
                <a:solidFill>
                  <a:srgbClr val="000000"/>
                </a:solidFill>
              </a:rPr>
              <a:t>How evolutionary processes can affect a population’s genetic makeup</a:t>
            </a:r>
          </a:p>
          <a:p>
            <a:pPr marL="457200" lvl="0" indent="-38100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en" sz="2400">
                <a:solidFill>
                  <a:srgbClr val="000000"/>
                </a:solidFill>
              </a:rPr>
              <a:t>Useful in many branches of biology and medicine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3425" y="298175"/>
            <a:ext cx="3431375" cy="446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 descr="Image result for flu evoluti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6450" y="3030150"/>
            <a:ext cx="1973774" cy="195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101115" y="32332"/>
            <a:ext cx="4875600" cy="485400"/>
          </a:xfrm>
          <a:prstGeom prst="rect">
            <a:avLst/>
          </a:prstGeom>
          <a:noFill/>
          <a:ln>
            <a:noFill/>
          </a:ln>
        </p:spPr>
        <p:txBody>
          <a:bodyPr wrap="square" lIns="31425" tIns="31425" rIns="31425" bIns="31425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FOUNDER EFFECT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323527" y="717929"/>
            <a:ext cx="3659700" cy="3902400"/>
          </a:xfrm>
          <a:prstGeom prst="rect">
            <a:avLst/>
          </a:prstGeom>
          <a:noFill/>
          <a:ln>
            <a:noFill/>
          </a:ln>
        </p:spPr>
        <p:txBody>
          <a:bodyPr wrap="square" lIns="31425" tIns="31425" rIns="31425" bIns="3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" sz="220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founder effect</a:t>
            </a: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an example of genetic drift where rare alleles or combinations occur in higher frequency in a population isolated from the general population.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Dwarfism in Amish communities</a:t>
            </a:r>
            <a:b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Due to few German founders</a:t>
            </a:r>
          </a:p>
        </p:txBody>
      </p:sp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1920" y="617220"/>
            <a:ext cx="4822717" cy="4157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500" y="342900"/>
            <a:ext cx="7372350" cy="44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185300" y="22137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Types of Selection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311700" y="996900"/>
            <a:ext cx="2701500" cy="3608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Natural selection only acts on the population’s heritable traits: selecting for beneficial alleles and thus increasing their frequency in the population, while selecting against deleterious alleles and thereby decreasing their frequency—a process known as </a:t>
            </a:r>
            <a:r>
              <a:rPr lang="en" sz="1600" b="1" u="sng">
                <a:solidFill>
                  <a:srgbClr val="000000"/>
                </a:solidFill>
                <a:highlight>
                  <a:srgbClr val="FFFFFF"/>
                </a:highlight>
              </a:rPr>
              <a:t>adaptive evolution</a:t>
            </a:r>
          </a:p>
        </p:txBody>
      </p:sp>
      <p:pic>
        <p:nvPicPr>
          <p:cNvPr id="237" name="Shape 237" descr="natural selection"/>
          <p:cNvPicPr preferRelativeResize="0"/>
          <p:nvPr/>
        </p:nvPicPr>
        <p:blipFill rotWithShape="1">
          <a:blip r:embed="rId3">
            <a:alphaModFix/>
          </a:blip>
          <a:srcRect l="5182" r="6236"/>
          <a:stretch/>
        </p:blipFill>
        <p:spPr>
          <a:xfrm>
            <a:off x="3252174" y="719175"/>
            <a:ext cx="5590750" cy="403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91462" y="70115"/>
            <a:ext cx="4411500" cy="461700"/>
          </a:xfrm>
          <a:prstGeom prst="rect">
            <a:avLst/>
          </a:prstGeom>
          <a:noFill/>
          <a:ln>
            <a:noFill/>
          </a:ln>
        </p:spPr>
        <p:txBody>
          <a:bodyPr wrap="square" lIns="31425" tIns="31425" rIns="31425" bIns="31425" anchor="ctr" anchorCtr="0">
            <a:noAutofit/>
          </a:bodyPr>
          <a:lstStyle/>
          <a:p>
            <a:pPr marL="0" marR="0" lvl="0" indent="0" algn="l" rtl="0">
              <a:lnSpc>
                <a:spcPct val="1204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TYPES OF SELECTION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182879" y="754379"/>
            <a:ext cx="3404100" cy="3948000"/>
          </a:xfrm>
          <a:prstGeom prst="rect">
            <a:avLst/>
          </a:prstGeom>
          <a:noFill/>
          <a:ln>
            <a:noFill/>
          </a:ln>
        </p:spPr>
        <p:txBody>
          <a:bodyPr wrap="square" lIns="31425" tIns="31425" rIns="31425" bIns="3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1.  </a:t>
            </a:r>
            <a:r>
              <a:rPr lang="en" sz="2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Directional Selection</a:t>
            </a: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b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 phenotype is favored over another</a:t>
            </a:r>
            <a:b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Causes a shift in the overall appearance of the species</a:t>
            </a:r>
            <a:b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Ex: horses get larger</a:t>
            </a:r>
          </a:p>
        </p:txBody>
      </p:sp>
      <p:pic>
        <p:nvPicPr>
          <p:cNvPr id="244" name="Shape 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7600" y="342883"/>
            <a:ext cx="3804823" cy="4572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500" y="374150"/>
            <a:ext cx="5295900" cy="4610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92070" y="34526"/>
            <a:ext cx="4304100" cy="496800"/>
          </a:xfrm>
          <a:prstGeom prst="rect">
            <a:avLst/>
          </a:prstGeom>
          <a:noFill/>
          <a:ln>
            <a:noFill/>
          </a:ln>
        </p:spPr>
        <p:txBody>
          <a:bodyPr wrap="square" lIns="31425" tIns="31425" rIns="31425" bIns="31425" anchor="ctr" anchorCtr="0">
            <a:noAutofit/>
          </a:bodyPr>
          <a:lstStyle/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2.  </a:t>
            </a:r>
            <a:r>
              <a:rPr lang="en" sz="2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STABILIZING SELECTION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91552" y="818977"/>
            <a:ext cx="2496000" cy="1752300"/>
          </a:xfrm>
          <a:prstGeom prst="rect">
            <a:avLst/>
          </a:prstGeom>
          <a:noFill/>
          <a:ln>
            <a:noFill/>
          </a:ln>
        </p:spPr>
        <p:txBody>
          <a:bodyPr wrap="square" lIns="31425" tIns="31425" rIns="31425" bIns="3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occurs when extreme phenotypes are eliminated and the intermediate phenotype is favored.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274320" y="205739"/>
            <a:ext cx="5351700" cy="2174700"/>
          </a:xfrm>
          <a:prstGeom prst="rect">
            <a:avLst/>
          </a:prstGeom>
        </p:spPr>
        <p:txBody>
          <a:bodyPr wrap="square" lIns="31425" tIns="31425" rIns="31425" bIns="3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 babies have an average size 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Too big and they can't get through birth canal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Too small and they have low survivability</a:t>
            </a:r>
          </a:p>
        </p:txBody>
      </p:sp>
      <p:pic>
        <p:nvPicPr>
          <p:cNvPr id="257" name="Shape 257"/>
          <p:cNvPicPr preferRelativeResize="0"/>
          <p:nvPr/>
        </p:nvPicPr>
        <p:blipFill/>
        <p:spPr>
          <a:xfrm>
            <a:off x="274320" y="2331703"/>
            <a:ext cx="4029075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0719" y="2400300"/>
            <a:ext cx="2574248" cy="2518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9280" y="137160"/>
            <a:ext cx="2571750" cy="1928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92069" y="34526"/>
            <a:ext cx="8037900" cy="933000"/>
          </a:xfrm>
          <a:prstGeom prst="rect">
            <a:avLst/>
          </a:prstGeom>
          <a:noFill/>
          <a:ln>
            <a:noFill/>
          </a:ln>
        </p:spPr>
        <p:txBody>
          <a:bodyPr wrap="square" lIns="31425" tIns="31425" rIns="31425" bIns="31425" anchor="ctr" anchorCtr="0">
            <a:noAutofit/>
          </a:bodyPr>
          <a:lstStyle/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DISRUPTIVE SELECTION</a:t>
            </a: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-- 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occurs when extreme phenotypes are favored and can lead to more than one distinct form.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457200" y="4594860"/>
            <a:ext cx="7772700" cy="455700"/>
          </a:xfrm>
          <a:prstGeom prst="rect">
            <a:avLst/>
          </a:prstGeom>
          <a:noFill/>
          <a:ln>
            <a:noFill/>
          </a:ln>
        </p:spPr>
        <p:txBody>
          <a:bodyPr wrap="square" lIns="31425" tIns="31425" rIns="31425" bIns="31425" anchor="t" anchorCtr="0">
            <a:noAutofit/>
          </a:bodyPr>
          <a:lstStyle/>
          <a:p>
            <a:pPr marR="0" lvl="0" algn="l" rtl="0">
              <a:lnSpc>
                <a:spcPct val="1201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***</a:t>
            </a: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LEAD TO SPECIATION***</a:t>
            </a:r>
          </a:p>
        </p:txBody>
      </p:sp>
      <p:pic>
        <p:nvPicPr>
          <p:cNvPr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798" y="891550"/>
            <a:ext cx="7989075" cy="369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Shape 271" descr="types of selec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2487" y="69312"/>
            <a:ext cx="6219024" cy="500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97800" y="0"/>
            <a:ext cx="88959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Allele (Gene) Frequency </a:t>
            </a:r>
          </a:p>
        </p:txBody>
      </p:sp>
      <p:pic>
        <p:nvPicPr>
          <p:cNvPr id="103" name="Shape 103" descr="Image result for allele frequenc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0350" y="611600"/>
            <a:ext cx="6676450" cy="443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107525" y="1144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Quick Review of Mendelian Genetics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89475" y="1006625"/>
            <a:ext cx="5911200" cy="1605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BB = Brown mouse</a:t>
            </a:r>
            <a:br>
              <a:rPr lang="en" sz="2400"/>
            </a:br>
            <a:r>
              <a:rPr lang="en" sz="2400"/>
              <a:t>Bb = Brown mouse (heterozygous)</a:t>
            </a:r>
            <a:br>
              <a:rPr lang="en" sz="2400"/>
            </a:br>
            <a:r>
              <a:rPr lang="en" sz="2400"/>
              <a:t>bb  = Beige mouse  (recessive)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194450" y="2719025"/>
            <a:ext cx="3062699" cy="110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/>
              <a:t>What happens when a BB mouse is crossed with a bb mouse?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2983025" y="2753225"/>
            <a:ext cx="3000000" cy="104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</a:rPr>
              <a:t>What happens when a Bb mouse is crossed with a bb mouse?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6058850" y="2776925"/>
            <a:ext cx="3000000" cy="110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</a:rPr>
              <a:t>What happens when a Bb mouse is crossed with a Bb mouse?</a:t>
            </a:r>
          </a:p>
        </p:txBody>
      </p:sp>
      <p:cxnSp>
        <p:nvCxnSpPr>
          <p:cNvPr id="113" name="Shape 113"/>
          <p:cNvCxnSpPr/>
          <p:nvPr/>
        </p:nvCxnSpPr>
        <p:spPr>
          <a:xfrm>
            <a:off x="2907200" y="2660700"/>
            <a:ext cx="0" cy="213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4" name="Shape 114"/>
          <p:cNvCxnSpPr/>
          <p:nvPr/>
        </p:nvCxnSpPr>
        <p:spPr>
          <a:xfrm>
            <a:off x="5966775" y="2660700"/>
            <a:ext cx="0" cy="213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15" name="Shape 115" descr="Image result for brown mous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0175" y="180100"/>
            <a:ext cx="2432124" cy="243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222200" y="17280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Gene Pool = the sum of all the alleles in a population</a:t>
            </a:r>
          </a:p>
        </p:txBody>
      </p:sp>
      <p:pic>
        <p:nvPicPr>
          <p:cNvPr id="121" name="Shape 121" descr="Image result for gene poo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750" y="963452"/>
            <a:ext cx="6680624" cy="385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166200" y="8527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Hardy Weinberg Principle of Equilibrium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76975" y="782975"/>
            <a:ext cx="8520600" cy="1236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/>
              <a:t>A formula can be used to determine the number of heterozygotes in a population based on the number of OBSERVED homozygotes </a:t>
            </a:r>
            <a:r>
              <a:rPr lang="en" sz="1200"/>
              <a:t>(recessive).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950400" y="2405825"/>
            <a:ext cx="7243200" cy="235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600"/>
              </a:spcBef>
              <a:buNone/>
            </a:pPr>
            <a:r>
              <a:rPr lang="en" sz="4400">
                <a:solidFill>
                  <a:srgbClr val="000000"/>
                </a:solidFill>
              </a:rPr>
              <a:t>p</a:t>
            </a:r>
            <a:r>
              <a:rPr lang="en" sz="4400" baseline="30000">
                <a:solidFill>
                  <a:srgbClr val="000000"/>
                </a:solidFill>
              </a:rPr>
              <a:t>2</a:t>
            </a:r>
            <a:r>
              <a:rPr lang="en" sz="4400">
                <a:solidFill>
                  <a:srgbClr val="000000"/>
                </a:solidFill>
              </a:rPr>
              <a:t> + 2pq + q</a:t>
            </a:r>
            <a:r>
              <a:rPr lang="en" sz="4400" baseline="30000">
                <a:solidFill>
                  <a:srgbClr val="000000"/>
                </a:solidFill>
              </a:rPr>
              <a:t>2</a:t>
            </a:r>
            <a:r>
              <a:rPr lang="en" sz="4400">
                <a:solidFill>
                  <a:srgbClr val="000000"/>
                </a:solidFill>
              </a:rPr>
              <a:t> = 1.0</a:t>
            </a:r>
          </a:p>
          <a:p>
            <a:pPr lvl="0" algn="ctr" rtl="0">
              <a:spcBef>
                <a:spcPts val="600"/>
              </a:spcBef>
              <a:buNone/>
            </a:pPr>
            <a:endParaRPr sz="1000">
              <a:solidFill>
                <a:srgbClr val="000000"/>
              </a:solidFill>
            </a:endParaRPr>
          </a:p>
          <a:p>
            <a:pPr lvl="0" algn="ctr" rtl="0">
              <a:spcBef>
                <a:spcPts val="600"/>
              </a:spcBef>
              <a:buNone/>
            </a:pPr>
            <a:r>
              <a:rPr lang="en" sz="1200">
                <a:solidFill>
                  <a:srgbClr val="000000"/>
                </a:solidFill>
              </a:rPr>
              <a:t>and</a:t>
            </a:r>
          </a:p>
          <a:p>
            <a:pPr lvl="0" algn="ctr" rtl="0">
              <a:spcBef>
                <a:spcPts val="600"/>
              </a:spcBef>
              <a:buNone/>
            </a:pPr>
            <a:endParaRPr sz="1000">
              <a:solidFill>
                <a:srgbClr val="000000"/>
              </a:solidFill>
            </a:endParaRPr>
          </a:p>
          <a:p>
            <a:pPr lvl="0" algn="ctr" rtl="0">
              <a:spcBef>
                <a:spcPts val="600"/>
              </a:spcBef>
              <a:buNone/>
            </a:pPr>
            <a:r>
              <a:rPr lang="en" sz="4400">
                <a:solidFill>
                  <a:srgbClr val="000000"/>
                </a:solidFill>
              </a:rPr>
              <a:t>p + q = 1 </a:t>
            </a:r>
          </a:p>
          <a:p>
            <a:pPr lvl="0" rtl="0">
              <a:spcBef>
                <a:spcPts val="600"/>
              </a:spcBef>
              <a:buNone/>
            </a:pPr>
            <a:endParaRPr sz="3000">
              <a:solidFill>
                <a:srgbClr val="000000"/>
              </a:solidFill>
            </a:endParaRPr>
          </a:p>
        </p:txBody>
      </p:sp>
      <p:pic>
        <p:nvPicPr>
          <p:cNvPr id="129" name="Shape 129" descr="Image result for brown mouse"/>
          <p:cNvPicPr preferRelativeResize="0"/>
          <p:nvPr/>
        </p:nvPicPr>
        <p:blipFill rotWithShape="1">
          <a:blip r:embed="rId3">
            <a:alphaModFix/>
          </a:blip>
          <a:srcRect l="13066" t="15114" r="9618" b="10723"/>
          <a:stretch/>
        </p:blipFill>
        <p:spPr>
          <a:xfrm>
            <a:off x="232450" y="3300650"/>
            <a:ext cx="2291001" cy="12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 descr="Image result for beige mouse"/>
          <p:cNvPicPr preferRelativeResize="0"/>
          <p:nvPr/>
        </p:nvPicPr>
        <p:blipFill rotWithShape="1">
          <a:blip r:embed="rId4">
            <a:alphaModFix/>
          </a:blip>
          <a:srcRect l="5366" t="18303" r="14299" b="19313"/>
          <a:stretch/>
        </p:blipFill>
        <p:spPr>
          <a:xfrm flipH="1">
            <a:off x="7096950" y="2299175"/>
            <a:ext cx="1781924" cy="1063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Shape 131"/>
          <p:cNvCxnSpPr/>
          <p:nvPr/>
        </p:nvCxnSpPr>
        <p:spPr>
          <a:xfrm rot="10800000" flipH="1">
            <a:off x="5182400" y="1931575"/>
            <a:ext cx="1448700" cy="670800"/>
          </a:xfrm>
          <a:prstGeom prst="curvedConnector3">
            <a:avLst>
              <a:gd name="adj1" fmla="val -469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132" name="Shape 132"/>
          <p:cNvSpPr txBox="1"/>
          <p:nvPr/>
        </p:nvSpPr>
        <p:spPr>
          <a:xfrm>
            <a:off x="6706475" y="1785650"/>
            <a:ext cx="2291100" cy="35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Frequency of recessives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122725" y="0"/>
            <a:ext cx="5652900" cy="4819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Steps for solving the equation: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1.  Determine the number of individuals that are homozygous recessive.   Express this number as a decimal. </a:t>
            </a:r>
          </a:p>
          <a:p>
            <a:pPr lvl="0" rtl="0">
              <a:spcBef>
                <a:spcPts val="0"/>
              </a:spcBef>
              <a:buNone/>
            </a:pPr>
            <a:endParaRPr sz="1400"/>
          </a:p>
          <a:p>
            <a:pPr lvl="0" rtl="0">
              <a:spcBef>
                <a:spcPts val="0"/>
              </a:spcBef>
              <a:buNone/>
            </a:pPr>
            <a:r>
              <a:rPr lang="en"/>
              <a:t>    10 / 100  =  .1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6139400" y="599175"/>
            <a:ext cx="2509500" cy="17802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This number is q</a:t>
            </a:r>
            <a:r>
              <a:rPr lang="en" sz="2000" baseline="30000"/>
              <a:t>2</a:t>
            </a:r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You will need this number for the next step.</a:t>
            </a:r>
            <a:r>
              <a:rPr lang="en"/>
              <a:t>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39" name="Shape 139"/>
          <p:cNvCxnSpPr/>
          <p:nvPr/>
        </p:nvCxnSpPr>
        <p:spPr>
          <a:xfrm rot="10800000" flipH="1">
            <a:off x="3432250" y="2388250"/>
            <a:ext cx="2707200" cy="1264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40" name="Shape 140" descr="Image result for beige mouse"/>
          <p:cNvPicPr preferRelativeResize="0"/>
          <p:nvPr/>
        </p:nvPicPr>
        <p:blipFill rotWithShape="1">
          <a:blip r:embed="rId3">
            <a:alphaModFix/>
          </a:blip>
          <a:srcRect l="5366" t="18303" r="14299" b="19313"/>
          <a:stretch/>
        </p:blipFill>
        <p:spPr>
          <a:xfrm flipH="1">
            <a:off x="5950724" y="2600599"/>
            <a:ext cx="2886875" cy="17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5872750" y="4323325"/>
            <a:ext cx="3135000" cy="43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10 out of 100 mice are beige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248800" y="375175"/>
            <a:ext cx="4753200" cy="4287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2.  Take the square root of q</a:t>
            </a:r>
            <a:r>
              <a:rPr lang="en" baseline="30000"/>
              <a:t>2</a:t>
            </a:r>
            <a:r>
              <a:rPr lang="en"/>
              <a:t> to determine q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3.  To find p, use this part of the equation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         p + q = 1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5531550" y="460250"/>
            <a:ext cx="3230400" cy="41421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If q</a:t>
            </a:r>
            <a:r>
              <a:rPr lang="en" sz="3000" baseline="30000"/>
              <a:t>2</a:t>
            </a:r>
            <a:r>
              <a:rPr lang="en" sz="3000"/>
              <a:t> = .1</a:t>
            </a:r>
          </a:p>
          <a:p>
            <a:pPr lvl="0" rtl="0">
              <a:spcBef>
                <a:spcPts val="0"/>
              </a:spcBef>
              <a:buNone/>
            </a:pPr>
            <a:endParaRPr sz="3000"/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   then q = .316</a:t>
            </a:r>
          </a:p>
          <a:p>
            <a:pPr lvl="0" rtl="0">
              <a:spcBef>
                <a:spcPts val="0"/>
              </a:spcBef>
              <a:buNone/>
            </a:pPr>
            <a:endParaRPr sz="3000"/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p + .316 = 1 </a:t>
            </a:r>
          </a:p>
          <a:p>
            <a:pPr lvl="0" rtl="0">
              <a:spcBef>
                <a:spcPts val="0"/>
              </a:spcBef>
              <a:buNone/>
            </a:pPr>
            <a:endParaRPr sz="3000"/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the    p = .684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196675" y="119450"/>
            <a:ext cx="4440600" cy="4678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4.  Now that you know both p and q, you can determine the number of individuals a that are homozygous dominant (AA)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                     p</a:t>
            </a:r>
            <a:r>
              <a:rPr lang="en" sz="2400" baseline="30000"/>
              <a:t>2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5.  You can also find the number of heterozygotes (Aa):  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                  2pq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4819625" y="73800"/>
            <a:ext cx="4133400" cy="49959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p = .684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   p</a:t>
            </a:r>
            <a:r>
              <a:rPr lang="en" sz="1800" baseline="30000"/>
              <a:t>2 </a:t>
            </a:r>
            <a:r>
              <a:rPr lang="en" sz="1800"/>
              <a:t> =  .468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   .468 </a:t>
            </a:r>
            <a:r>
              <a:rPr lang="en" sz="1800" i="1">
                <a:solidFill>
                  <a:schemeClr val="dk1"/>
                </a:solidFill>
              </a:rPr>
              <a:t>f the 10 original population means that ~ 50 mice are AA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2pq =  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    2 * .684 * .316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            =  .432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 i="1"/>
              <a:t>.432 of the 100 original population means that ~ 40 penguins are Aa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 </a:t>
            </a:r>
          </a:p>
        </p:txBody>
      </p:sp>
      <p:pic>
        <p:nvPicPr>
          <p:cNvPr id="154" name="Shape 154" descr="Image result for brown mouse"/>
          <p:cNvPicPr preferRelativeResize="0"/>
          <p:nvPr/>
        </p:nvPicPr>
        <p:blipFill rotWithShape="1">
          <a:blip r:embed="rId3">
            <a:alphaModFix/>
          </a:blip>
          <a:srcRect l="13066" t="15114" r="9618" b="10723"/>
          <a:stretch/>
        </p:blipFill>
        <p:spPr>
          <a:xfrm flipH="1">
            <a:off x="7174701" y="2178101"/>
            <a:ext cx="1687524" cy="91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686</Words>
  <Application>Microsoft Office PowerPoint</Application>
  <PresentationFormat>On-screen Show (16:9)</PresentationFormat>
  <Paragraphs>109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Simple Light</vt:lpstr>
      <vt:lpstr>Simple Light</vt:lpstr>
      <vt:lpstr>Custom</vt:lpstr>
      <vt:lpstr>The Evolution of Populations</vt:lpstr>
      <vt:lpstr>Modern Synthesis</vt:lpstr>
      <vt:lpstr>Allele (Gene) Frequency </vt:lpstr>
      <vt:lpstr>Quick Review of Mendelian Genetics</vt:lpstr>
      <vt:lpstr>Gene Pool = the sum of all the alleles in a population</vt:lpstr>
      <vt:lpstr>Hardy Weinberg Principle of Equilibrium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 Flow</vt:lpstr>
      <vt:lpstr>Sexual Reproduction - increases variation</vt:lpstr>
      <vt:lpstr>GENETIC DRIFT</vt:lpstr>
      <vt:lpstr>PowerPoint Presentation</vt:lpstr>
      <vt:lpstr>Bottleneck Effect</vt:lpstr>
      <vt:lpstr>Founder Effect - a few individuals start a new population</vt:lpstr>
      <vt:lpstr>FOUNDER EFFECT</vt:lpstr>
      <vt:lpstr>PowerPoint Presentation</vt:lpstr>
      <vt:lpstr>Types of Selection</vt:lpstr>
      <vt:lpstr>A.  TYPES OF SELECTION</vt:lpstr>
      <vt:lpstr>2.  STABILIZING SELECTION</vt:lpstr>
      <vt:lpstr>PowerPoint Presentation</vt:lpstr>
      <vt:lpstr>DISRUPTIVE SELECTION -- occurs when extreme phenotypes are favored and can lead to more than one distinct form.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Evolution of Populations</dc:title>
  <dc:creator>James Perry</dc:creator>
  <cp:lastModifiedBy>James Perry</cp:lastModifiedBy>
  <cp:revision>1</cp:revision>
  <dcterms:modified xsi:type="dcterms:W3CDTF">2017-09-14T16:29:17Z</dcterms:modified>
</cp:coreProperties>
</file>