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54.xml" ContentType="application/vnd.openxmlformats-officedocument.presentationml.notesSlide+xml"/>
  <Override PartName="/ppt/notesSlides/notesSlide4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5.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53.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42.xml" ContentType="application/vnd.openxmlformats-officedocument.presentationml.notesSlide+xml"/>
  <Override PartName="/ppt/notesSlides/notesSlide26.xml" ContentType="application/vnd.openxmlformats-officedocument.presentationml.notesSlide+xml"/>
  <Override PartName="/ppt/notesSlides/notesSlide40.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46.xml" ContentType="application/vnd.openxmlformats-officedocument.presentationml.notesSlide+xml"/>
  <Override PartName="/ppt/notesSlides/notesSlide18.xml" ContentType="application/vnd.openxmlformats-officedocument.presentationml.notesSlide+xml"/>
  <Override PartName="/ppt/notesSlides/notesSlide39.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48.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47.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31.xml" ContentType="application/vnd.openxmlformats-officedocument.presentationml.notesSlide+xml"/>
  <Override PartName="/ppt/notesSlides/notesSlide52.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38.xml" ContentType="application/vnd.openxmlformats-officedocument.presentationml.notesSlide+xml"/>
  <Override PartName="/ppt/notesSlides/notesSlide8.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51.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37.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53.xml" ContentType="application/vnd.openxmlformats-officedocument.presentationml.slide+xml"/>
  <Override PartName="/ppt/slides/slide40.xml" ContentType="application/vnd.openxmlformats-officedocument.presentationml.slide+xml"/>
  <Override PartName="/ppt/slides/slide1.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49.xml" ContentType="application/vnd.openxmlformats-officedocument.presentationml.slide+xml"/>
  <Override PartName="/ppt/slides/slide14.xml" ContentType="application/vnd.openxmlformats-officedocument.presentationml.slide+xml"/>
  <Override PartName="/ppt/slides/slide5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48.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54.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51.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3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Lst>
  <p:sldSz cy="7620000" cx="10160000"/>
  <p:notesSz cy="10160000" cx="7620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4.xml" Type="http://schemas.openxmlformats.org/officeDocument/2006/relationships/slide" Id="rId39"/><Relationship Target="slides/slide33.xml" Type="http://schemas.openxmlformats.org/officeDocument/2006/relationships/slide" Id="rId38"/><Relationship Target="slides/slide32.xml" Type="http://schemas.openxmlformats.org/officeDocument/2006/relationships/slide" Id="rId37"/><Relationship Target="slides/slide31.xml" Type="http://schemas.openxmlformats.org/officeDocument/2006/relationships/slide" Id="rId36"/><Relationship Target="slides/slide25.xml" Type="http://schemas.openxmlformats.org/officeDocument/2006/relationships/slide" Id="rId30"/><Relationship Target="slides/slide26.xml" Type="http://schemas.openxmlformats.org/officeDocument/2006/relationships/slide" Id="rId31"/><Relationship Target="slides/slide29.xml" Type="http://schemas.openxmlformats.org/officeDocument/2006/relationships/slide" Id="rId34"/><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43.xml" Type="http://schemas.openxmlformats.org/officeDocument/2006/relationships/slide" Id="rId48"/><Relationship Target="slides/slide42.xml" Type="http://schemas.openxmlformats.org/officeDocument/2006/relationships/slide" Id="rId47"/><Relationship Target="slides/slide44.xml" Type="http://schemas.openxmlformats.org/officeDocument/2006/relationships/slide" Id="rId49"/><Relationship Target="presProps.xml" Type="http://schemas.openxmlformats.org/officeDocument/2006/relationships/presProps" Id="rId2"/><Relationship Target="theme/theme1.xml" Type="http://schemas.openxmlformats.org/officeDocument/2006/relationships/theme" Id="rId1"/><Relationship Target="slides/slide35.xml" Type="http://schemas.openxmlformats.org/officeDocument/2006/relationships/slide" Id="rId40"/><Relationship Target="slideMasters/slideMaster1.xml" Type="http://schemas.openxmlformats.org/officeDocument/2006/relationships/slideMaster" Id="rId4"/><Relationship Target="slides/slide36.xml" Type="http://schemas.openxmlformats.org/officeDocument/2006/relationships/slide" Id="rId41"/><Relationship Target="tableStyles.xml" Type="http://schemas.openxmlformats.org/officeDocument/2006/relationships/tableStyles" Id="rId3"/><Relationship Target="slides/slide37.xml" Type="http://schemas.openxmlformats.org/officeDocument/2006/relationships/slide" Id="rId42"/><Relationship Target="slides/slide38.xml" Type="http://schemas.openxmlformats.org/officeDocument/2006/relationships/slide" Id="rId43"/><Relationship Target="slides/slide39.xml" Type="http://schemas.openxmlformats.org/officeDocument/2006/relationships/slide" Id="rId44"/><Relationship Target="slides/slide40.xml" Type="http://schemas.openxmlformats.org/officeDocument/2006/relationships/slide" Id="rId45"/><Relationship Target="slides/slide41.xml" Type="http://schemas.openxmlformats.org/officeDocument/2006/relationships/slide" Id="rId46"/><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 Target="slides/slide53.xml" Type="http://schemas.openxmlformats.org/officeDocument/2006/relationships/slide" Id="rId58"/><Relationship Target="slides/slide54.xml" Type="http://schemas.openxmlformats.org/officeDocument/2006/relationships/slide" Id="rId59"/><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52.xml" Type="http://schemas.openxmlformats.org/officeDocument/2006/relationships/slide" Id="rId57"/><Relationship Target="slides/slide51.xml" Type="http://schemas.openxmlformats.org/officeDocument/2006/relationships/slide" Id="rId56"/><Relationship Target="slides/slide50.xml" Type="http://schemas.openxmlformats.org/officeDocument/2006/relationships/slide" Id="rId55"/><Relationship Target="slides/slide49.xml" Type="http://schemas.openxmlformats.org/officeDocument/2006/relationships/slide" Id="rId54"/><Relationship Target="slides/slide48.xml" Type="http://schemas.openxmlformats.org/officeDocument/2006/relationships/slide" Id="rId53"/><Relationship Target="slides/slide47.xml" Type="http://schemas.openxmlformats.org/officeDocument/2006/relationships/slide" Id="rId52"/><Relationship Target="slides/slide46.xml" Type="http://schemas.openxmlformats.org/officeDocument/2006/relationships/slide" Id="rId51"/><Relationship Target="slides/slide45.xml" Type="http://schemas.openxmlformats.org/officeDocument/2006/relationships/slide" Id="rId50"/><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slides/slide16.xml" Type="http://schemas.openxmlformats.org/officeDocument/2006/relationships/slide" Id="rId21"/><Relationship Target="slides/slide17.xml" Type="http://schemas.openxmlformats.org/officeDocument/2006/relationships/slide" Id="rId22"/><Relationship Target="slides/slide18.xml" Type="http://schemas.openxmlformats.org/officeDocument/2006/relationships/slide" Id="rId23"/><Relationship Target="slides/slide19.xml" Type="http://schemas.openxmlformats.org/officeDocument/2006/relationships/slide" Id="rId24"/><Relationship Target="slides/slide15.xml" Type="http://schemas.openxmlformats.org/officeDocument/2006/relationships/slide" Id="rId20"/></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826000" x="762000"/>
            <a:ext cy="4572000" cx="6096000"/>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 name="Shape 21"/>
        <p:cNvGrpSpPr/>
        <p:nvPr/>
      </p:nvGrpSpPr>
      <p:grpSpPr>
        <a:xfrm>
          <a:off y="0" x="0"/>
          <a:ext cy="0" cx="0"/>
          <a:chOff y="0" x="0"/>
          <a:chExt cy="0" cx="0"/>
        </a:xfrm>
      </p:grpSpPr>
      <p:sp>
        <p:nvSpPr>
          <p:cNvPr id="22" name="Shape 2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3" name="Shape 2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3" name="Shape 83"/>
        <p:cNvGrpSpPr/>
        <p:nvPr/>
      </p:nvGrpSpPr>
      <p:grpSpPr>
        <a:xfrm>
          <a:off y="0" x="0"/>
          <a:ext cy="0" cx="0"/>
          <a:chOff y="0" x="0"/>
          <a:chExt cy="0" cx="0"/>
        </a:xfrm>
      </p:grpSpPr>
      <p:sp>
        <p:nvSpPr>
          <p:cNvPr id="84" name="Shape 8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85" name="Shape 8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2" name="Shape 92"/>
        <p:cNvGrpSpPr/>
        <p:nvPr/>
      </p:nvGrpSpPr>
      <p:grpSpPr>
        <a:xfrm>
          <a:off y="0" x="0"/>
          <a:ext cy="0" cx="0"/>
          <a:chOff y="0" x="0"/>
          <a:chExt cy="0" cx="0"/>
        </a:xfrm>
      </p:grpSpPr>
      <p:sp>
        <p:nvSpPr>
          <p:cNvPr id="93" name="Shape 9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94" name="Shape 9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9" name="Shape 99"/>
        <p:cNvGrpSpPr/>
        <p:nvPr/>
      </p:nvGrpSpPr>
      <p:grpSpPr>
        <a:xfrm>
          <a:off y="0" x="0"/>
          <a:ext cy="0" cx="0"/>
          <a:chOff y="0" x="0"/>
          <a:chExt cy="0" cx="0"/>
        </a:xfrm>
      </p:grpSpPr>
      <p:sp>
        <p:nvSpPr>
          <p:cNvPr id="100" name="Shape 10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01" name="Shape 10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6" name="Shape 106"/>
        <p:cNvGrpSpPr/>
        <p:nvPr/>
      </p:nvGrpSpPr>
      <p:grpSpPr>
        <a:xfrm>
          <a:off y="0" x="0"/>
          <a:ext cy="0" cx="0"/>
          <a:chOff y="0" x="0"/>
          <a:chExt cy="0" cx="0"/>
        </a:xfrm>
      </p:grpSpPr>
      <p:sp>
        <p:nvSpPr>
          <p:cNvPr id="107" name="Shape 10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08" name="Shape 10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3" name="Shape 113"/>
        <p:cNvGrpSpPr/>
        <p:nvPr/>
      </p:nvGrpSpPr>
      <p:grpSpPr>
        <a:xfrm>
          <a:off y="0" x="0"/>
          <a:ext cy="0" cx="0"/>
          <a:chOff y="0" x="0"/>
          <a:chExt cy="0" cx="0"/>
        </a:xfrm>
      </p:grpSpPr>
      <p:sp>
        <p:nvSpPr>
          <p:cNvPr id="114" name="Shape 11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15" name="Shape 11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9" name="Shape 119"/>
        <p:cNvGrpSpPr/>
        <p:nvPr/>
      </p:nvGrpSpPr>
      <p:grpSpPr>
        <a:xfrm>
          <a:off y="0" x="0"/>
          <a:ext cy="0" cx="0"/>
          <a:chOff y="0" x="0"/>
          <a:chExt cy="0" cx="0"/>
        </a:xfrm>
      </p:grpSpPr>
      <p:sp>
        <p:nvSpPr>
          <p:cNvPr id="120" name="Shape 12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21" name="Shape 12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7" name="Shape 127"/>
        <p:cNvGrpSpPr/>
        <p:nvPr/>
      </p:nvGrpSpPr>
      <p:grpSpPr>
        <a:xfrm>
          <a:off y="0" x="0"/>
          <a:ext cy="0" cx="0"/>
          <a:chOff y="0" x="0"/>
          <a:chExt cy="0" cx="0"/>
        </a:xfrm>
      </p:grpSpPr>
      <p:sp>
        <p:nvSpPr>
          <p:cNvPr id="128" name="Shape 12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29" name="Shape 12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4" name="Shape 134"/>
        <p:cNvGrpSpPr/>
        <p:nvPr/>
      </p:nvGrpSpPr>
      <p:grpSpPr>
        <a:xfrm>
          <a:off y="0" x="0"/>
          <a:ext cy="0" cx="0"/>
          <a:chOff y="0" x="0"/>
          <a:chExt cy="0" cx="0"/>
        </a:xfrm>
      </p:grpSpPr>
      <p:sp>
        <p:nvSpPr>
          <p:cNvPr id="135" name="Shape 13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36" name="Shape 13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1" name="Shape 141"/>
        <p:cNvGrpSpPr/>
        <p:nvPr/>
      </p:nvGrpSpPr>
      <p:grpSpPr>
        <a:xfrm>
          <a:off y="0" x="0"/>
          <a:ext cy="0" cx="0"/>
          <a:chOff y="0" x="0"/>
          <a:chExt cy="0" cx="0"/>
        </a:xfrm>
      </p:grpSpPr>
      <p:sp>
        <p:nvSpPr>
          <p:cNvPr id="142" name="Shape 14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43" name="Shape 14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7" name="Shape 147"/>
        <p:cNvGrpSpPr/>
        <p:nvPr/>
      </p:nvGrpSpPr>
      <p:grpSpPr>
        <a:xfrm>
          <a:off y="0" x="0"/>
          <a:ext cy="0" cx="0"/>
          <a:chOff y="0" x="0"/>
          <a:chExt cy="0" cx="0"/>
        </a:xfrm>
      </p:grpSpPr>
      <p:sp>
        <p:nvSpPr>
          <p:cNvPr id="148" name="Shape 14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49" name="Shape 14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 name="Shape 28"/>
        <p:cNvGrpSpPr/>
        <p:nvPr/>
      </p:nvGrpSpPr>
      <p:grpSpPr>
        <a:xfrm>
          <a:off y="0" x="0"/>
          <a:ext cy="0" cx="0"/>
          <a:chOff y="0" x="0"/>
          <a:chExt cy="0" cx="0"/>
        </a:xfrm>
      </p:grpSpPr>
      <p:sp>
        <p:nvSpPr>
          <p:cNvPr id="29" name="Shape 2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0" name="Shape 3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3" name="Shape 153"/>
        <p:cNvGrpSpPr/>
        <p:nvPr/>
      </p:nvGrpSpPr>
      <p:grpSpPr>
        <a:xfrm>
          <a:off y="0" x="0"/>
          <a:ext cy="0" cx="0"/>
          <a:chOff y="0" x="0"/>
          <a:chExt cy="0" cx="0"/>
        </a:xfrm>
      </p:grpSpPr>
      <p:sp>
        <p:nvSpPr>
          <p:cNvPr id="154" name="Shape 15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55" name="Shape 15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9" name="Shape 159"/>
        <p:cNvGrpSpPr/>
        <p:nvPr/>
      </p:nvGrpSpPr>
      <p:grpSpPr>
        <a:xfrm>
          <a:off y="0" x="0"/>
          <a:ext cy="0" cx="0"/>
          <a:chOff y="0" x="0"/>
          <a:chExt cy="0" cx="0"/>
        </a:xfrm>
      </p:grpSpPr>
      <p:sp>
        <p:nvSpPr>
          <p:cNvPr id="160" name="Shape 16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61" name="Shape 16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5" name="Shape 165"/>
        <p:cNvGrpSpPr/>
        <p:nvPr/>
      </p:nvGrpSpPr>
      <p:grpSpPr>
        <a:xfrm>
          <a:off y="0" x="0"/>
          <a:ext cy="0" cx="0"/>
          <a:chOff y="0" x="0"/>
          <a:chExt cy="0" cx="0"/>
        </a:xfrm>
      </p:grpSpPr>
      <p:sp>
        <p:nvSpPr>
          <p:cNvPr id="166" name="Shape 16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67" name="Shape 16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1" name="Shape 171"/>
        <p:cNvGrpSpPr/>
        <p:nvPr/>
      </p:nvGrpSpPr>
      <p:grpSpPr>
        <a:xfrm>
          <a:off y="0" x="0"/>
          <a:ext cy="0" cx="0"/>
          <a:chOff y="0" x="0"/>
          <a:chExt cy="0" cx="0"/>
        </a:xfrm>
      </p:grpSpPr>
      <p:sp>
        <p:nvSpPr>
          <p:cNvPr id="172" name="Shape 17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73" name="Shape 17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8" name="Shape 178"/>
        <p:cNvGrpSpPr/>
        <p:nvPr/>
      </p:nvGrpSpPr>
      <p:grpSpPr>
        <a:xfrm>
          <a:off y="0" x="0"/>
          <a:ext cy="0" cx="0"/>
          <a:chOff y="0" x="0"/>
          <a:chExt cy="0" cx="0"/>
        </a:xfrm>
      </p:grpSpPr>
      <p:sp>
        <p:nvSpPr>
          <p:cNvPr id="179" name="Shape 17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80" name="Shape 18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7" name="Shape 187"/>
        <p:cNvGrpSpPr/>
        <p:nvPr/>
      </p:nvGrpSpPr>
      <p:grpSpPr>
        <a:xfrm>
          <a:off y="0" x="0"/>
          <a:ext cy="0" cx="0"/>
          <a:chOff y="0" x="0"/>
          <a:chExt cy="0" cx="0"/>
        </a:xfrm>
      </p:grpSpPr>
      <p:sp>
        <p:nvSpPr>
          <p:cNvPr id="188" name="Shape 18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89" name="Shape 18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3" name="Shape 193"/>
        <p:cNvGrpSpPr/>
        <p:nvPr/>
      </p:nvGrpSpPr>
      <p:grpSpPr>
        <a:xfrm>
          <a:off y="0" x="0"/>
          <a:ext cy="0" cx="0"/>
          <a:chOff y="0" x="0"/>
          <a:chExt cy="0" cx="0"/>
        </a:xfrm>
      </p:grpSpPr>
      <p:sp>
        <p:nvSpPr>
          <p:cNvPr id="194" name="Shape 19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95" name="Shape 19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0" name="Shape 200"/>
        <p:cNvGrpSpPr/>
        <p:nvPr/>
      </p:nvGrpSpPr>
      <p:grpSpPr>
        <a:xfrm>
          <a:off y="0" x="0"/>
          <a:ext cy="0" cx="0"/>
          <a:chOff y="0" x="0"/>
          <a:chExt cy="0" cx="0"/>
        </a:xfrm>
      </p:grpSpPr>
      <p:sp>
        <p:nvSpPr>
          <p:cNvPr id="201" name="Shape 20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02" name="Shape 20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6" name="Shape 206"/>
        <p:cNvGrpSpPr/>
        <p:nvPr/>
      </p:nvGrpSpPr>
      <p:grpSpPr>
        <a:xfrm>
          <a:off y="0" x="0"/>
          <a:ext cy="0" cx="0"/>
          <a:chOff y="0" x="0"/>
          <a:chExt cy="0" cx="0"/>
        </a:xfrm>
      </p:grpSpPr>
      <p:sp>
        <p:nvSpPr>
          <p:cNvPr id="207" name="Shape 20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08" name="Shape 20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2" name="Shape 212"/>
        <p:cNvGrpSpPr/>
        <p:nvPr/>
      </p:nvGrpSpPr>
      <p:grpSpPr>
        <a:xfrm>
          <a:off y="0" x="0"/>
          <a:ext cy="0" cx="0"/>
          <a:chOff y="0" x="0"/>
          <a:chExt cy="0" cx="0"/>
        </a:xfrm>
      </p:grpSpPr>
      <p:sp>
        <p:nvSpPr>
          <p:cNvPr id="213" name="Shape 21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14" name="Shape 21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 name="Shape 35"/>
        <p:cNvGrpSpPr/>
        <p:nvPr/>
      </p:nvGrpSpPr>
      <p:grpSpPr>
        <a:xfrm>
          <a:off y="0" x="0"/>
          <a:ext cy="0" cx="0"/>
          <a:chOff y="0" x="0"/>
          <a:chExt cy="0" cx="0"/>
        </a:xfrm>
      </p:grpSpPr>
      <p:sp>
        <p:nvSpPr>
          <p:cNvPr id="36" name="Shape 3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7" name="Shape 3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8" name="Shape 218"/>
        <p:cNvGrpSpPr/>
        <p:nvPr/>
      </p:nvGrpSpPr>
      <p:grpSpPr>
        <a:xfrm>
          <a:off y="0" x="0"/>
          <a:ext cy="0" cx="0"/>
          <a:chOff y="0" x="0"/>
          <a:chExt cy="0" cx="0"/>
        </a:xfrm>
      </p:grpSpPr>
      <p:sp>
        <p:nvSpPr>
          <p:cNvPr id="219" name="Shape 21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20" name="Shape 22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5" name="Shape 225"/>
        <p:cNvGrpSpPr/>
        <p:nvPr/>
      </p:nvGrpSpPr>
      <p:grpSpPr>
        <a:xfrm>
          <a:off y="0" x="0"/>
          <a:ext cy="0" cx="0"/>
          <a:chOff y="0" x="0"/>
          <a:chExt cy="0" cx="0"/>
        </a:xfrm>
      </p:grpSpPr>
      <p:sp>
        <p:nvSpPr>
          <p:cNvPr id="226" name="Shape 22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27" name="Shape 22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3" name="Shape 233"/>
        <p:cNvGrpSpPr/>
        <p:nvPr/>
      </p:nvGrpSpPr>
      <p:grpSpPr>
        <a:xfrm>
          <a:off y="0" x="0"/>
          <a:ext cy="0" cx="0"/>
          <a:chOff y="0" x="0"/>
          <a:chExt cy="0" cx="0"/>
        </a:xfrm>
      </p:grpSpPr>
      <p:sp>
        <p:nvSpPr>
          <p:cNvPr id="234" name="Shape 23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35" name="Shape 23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9" name="Shape 239"/>
        <p:cNvGrpSpPr/>
        <p:nvPr/>
      </p:nvGrpSpPr>
      <p:grpSpPr>
        <a:xfrm>
          <a:off y="0" x="0"/>
          <a:ext cy="0" cx="0"/>
          <a:chOff y="0" x="0"/>
          <a:chExt cy="0" cx="0"/>
        </a:xfrm>
      </p:grpSpPr>
      <p:sp>
        <p:nvSpPr>
          <p:cNvPr id="240" name="Shape 24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41" name="Shape 24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4" name="Shape 244"/>
        <p:cNvGrpSpPr/>
        <p:nvPr/>
      </p:nvGrpSpPr>
      <p:grpSpPr>
        <a:xfrm>
          <a:off y="0" x="0"/>
          <a:ext cy="0" cx="0"/>
          <a:chOff y="0" x="0"/>
          <a:chExt cy="0" cx="0"/>
        </a:xfrm>
      </p:grpSpPr>
      <p:sp>
        <p:nvSpPr>
          <p:cNvPr id="245" name="Shape 24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46" name="Shape 24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1" name="Shape 251"/>
        <p:cNvGrpSpPr/>
        <p:nvPr/>
      </p:nvGrpSpPr>
      <p:grpSpPr>
        <a:xfrm>
          <a:off y="0" x="0"/>
          <a:ext cy="0" cx="0"/>
          <a:chOff y="0" x="0"/>
          <a:chExt cy="0" cx="0"/>
        </a:xfrm>
      </p:grpSpPr>
      <p:sp>
        <p:nvSpPr>
          <p:cNvPr id="252" name="Shape 25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53" name="Shape 25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7" name="Shape 257"/>
        <p:cNvGrpSpPr/>
        <p:nvPr/>
      </p:nvGrpSpPr>
      <p:grpSpPr>
        <a:xfrm>
          <a:off y="0" x="0"/>
          <a:ext cy="0" cx="0"/>
          <a:chOff y="0" x="0"/>
          <a:chExt cy="0" cx="0"/>
        </a:xfrm>
      </p:grpSpPr>
      <p:sp>
        <p:nvSpPr>
          <p:cNvPr id="258" name="Shape 25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59" name="Shape 25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3" name="Shape 263"/>
        <p:cNvGrpSpPr/>
        <p:nvPr/>
      </p:nvGrpSpPr>
      <p:grpSpPr>
        <a:xfrm>
          <a:off y="0" x="0"/>
          <a:ext cy="0" cx="0"/>
          <a:chOff y="0" x="0"/>
          <a:chExt cy="0" cx="0"/>
        </a:xfrm>
      </p:grpSpPr>
      <p:sp>
        <p:nvSpPr>
          <p:cNvPr id="264" name="Shape 26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65" name="Shape 26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8" name="Shape 268"/>
        <p:cNvGrpSpPr/>
        <p:nvPr/>
      </p:nvGrpSpPr>
      <p:grpSpPr>
        <a:xfrm>
          <a:off y="0" x="0"/>
          <a:ext cy="0" cx="0"/>
          <a:chOff y="0" x="0"/>
          <a:chExt cy="0" cx="0"/>
        </a:xfrm>
      </p:grpSpPr>
      <p:sp>
        <p:nvSpPr>
          <p:cNvPr id="269" name="Shape 26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70" name="Shape 27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4" name="Shape 274"/>
        <p:cNvGrpSpPr/>
        <p:nvPr/>
      </p:nvGrpSpPr>
      <p:grpSpPr>
        <a:xfrm>
          <a:off y="0" x="0"/>
          <a:ext cy="0" cx="0"/>
          <a:chOff y="0" x="0"/>
          <a:chExt cy="0" cx="0"/>
        </a:xfrm>
      </p:grpSpPr>
      <p:sp>
        <p:nvSpPr>
          <p:cNvPr id="275" name="Shape 27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76" name="Shape 27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 name="Shape 42"/>
        <p:cNvGrpSpPr/>
        <p:nvPr/>
      </p:nvGrpSpPr>
      <p:grpSpPr>
        <a:xfrm>
          <a:off y="0" x="0"/>
          <a:ext cy="0" cx="0"/>
          <a:chOff y="0" x="0"/>
          <a:chExt cy="0" cx="0"/>
        </a:xfrm>
      </p:grpSpPr>
      <p:sp>
        <p:nvSpPr>
          <p:cNvPr id="43" name="Shape 4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4" name="Shape 4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0" name="Shape 280"/>
        <p:cNvGrpSpPr/>
        <p:nvPr/>
      </p:nvGrpSpPr>
      <p:grpSpPr>
        <a:xfrm>
          <a:off y="0" x="0"/>
          <a:ext cy="0" cx="0"/>
          <a:chOff y="0" x="0"/>
          <a:chExt cy="0" cx="0"/>
        </a:xfrm>
      </p:grpSpPr>
      <p:sp>
        <p:nvSpPr>
          <p:cNvPr id="281" name="Shape 28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82" name="Shape 28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6" name="Shape 286"/>
        <p:cNvGrpSpPr/>
        <p:nvPr/>
      </p:nvGrpSpPr>
      <p:grpSpPr>
        <a:xfrm>
          <a:off y="0" x="0"/>
          <a:ext cy="0" cx="0"/>
          <a:chOff y="0" x="0"/>
          <a:chExt cy="0" cx="0"/>
        </a:xfrm>
      </p:grpSpPr>
      <p:sp>
        <p:nvSpPr>
          <p:cNvPr id="287" name="Shape 28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88" name="Shape 28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3" name="Shape 293"/>
        <p:cNvGrpSpPr/>
        <p:nvPr/>
      </p:nvGrpSpPr>
      <p:grpSpPr>
        <a:xfrm>
          <a:off y="0" x="0"/>
          <a:ext cy="0" cx="0"/>
          <a:chOff y="0" x="0"/>
          <a:chExt cy="0" cx="0"/>
        </a:xfrm>
      </p:grpSpPr>
      <p:sp>
        <p:nvSpPr>
          <p:cNvPr id="294" name="Shape 29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95" name="Shape 29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9" name="Shape 299"/>
        <p:cNvGrpSpPr/>
        <p:nvPr/>
      </p:nvGrpSpPr>
      <p:grpSpPr>
        <a:xfrm>
          <a:off y="0" x="0"/>
          <a:ext cy="0" cx="0"/>
          <a:chOff y="0" x="0"/>
          <a:chExt cy="0" cx="0"/>
        </a:xfrm>
      </p:grpSpPr>
      <p:sp>
        <p:nvSpPr>
          <p:cNvPr id="300" name="Shape 30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01" name="Shape 30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5" name="Shape 305"/>
        <p:cNvGrpSpPr/>
        <p:nvPr/>
      </p:nvGrpSpPr>
      <p:grpSpPr>
        <a:xfrm>
          <a:off y="0" x="0"/>
          <a:ext cy="0" cx="0"/>
          <a:chOff y="0" x="0"/>
          <a:chExt cy="0" cx="0"/>
        </a:xfrm>
      </p:grpSpPr>
      <p:sp>
        <p:nvSpPr>
          <p:cNvPr id="306" name="Shape 30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07" name="Shape 30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2" name="Shape 312"/>
        <p:cNvGrpSpPr/>
        <p:nvPr/>
      </p:nvGrpSpPr>
      <p:grpSpPr>
        <a:xfrm>
          <a:off y="0" x="0"/>
          <a:ext cy="0" cx="0"/>
          <a:chOff y="0" x="0"/>
          <a:chExt cy="0" cx="0"/>
        </a:xfrm>
      </p:grpSpPr>
      <p:sp>
        <p:nvSpPr>
          <p:cNvPr id="313" name="Shape 31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14" name="Shape 31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8" name="Shape 318"/>
        <p:cNvGrpSpPr/>
        <p:nvPr/>
      </p:nvGrpSpPr>
      <p:grpSpPr>
        <a:xfrm>
          <a:off y="0" x="0"/>
          <a:ext cy="0" cx="0"/>
          <a:chOff y="0" x="0"/>
          <a:chExt cy="0" cx="0"/>
        </a:xfrm>
      </p:grpSpPr>
      <p:sp>
        <p:nvSpPr>
          <p:cNvPr id="319" name="Shape 31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20" name="Shape 32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4" name="Shape 324"/>
        <p:cNvGrpSpPr/>
        <p:nvPr/>
      </p:nvGrpSpPr>
      <p:grpSpPr>
        <a:xfrm>
          <a:off y="0" x="0"/>
          <a:ext cy="0" cx="0"/>
          <a:chOff y="0" x="0"/>
          <a:chExt cy="0" cx="0"/>
        </a:xfrm>
      </p:grpSpPr>
      <p:sp>
        <p:nvSpPr>
          <p:cNvPr id="325" name="Shape 32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26" name="Shape 32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1" name="Shape 331"/>
        <p:cNvGrpSpPr/>
        <p:nvPr/>
      </p:nvGrpSpPr>
      <p:grpSpPr>
        <a:xfrm>
          <a:off y="0" x="0"/>
          <a:ext cy="0" cx="0"/>
          <a:chOff y="0" x="0"/>
          <a:chExt cy="0" cx="0"/>
        </a:xfrm>
      </p:grpSpPr>
      <p:sp>
        <p:nvSpPr>
          <p:cNvPr id="332" name="Shape 33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33" name="Shape 33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8" name="Shape 338"/>
        <p:cNvGrpSpPr/>
        <p:nvPr/>
      </p:nvGrpSpPr>
      <p:grpSpPr>
        <a:xfrm>
          <a:off y="0" x="0"/>
          <a:ext cy="0" cx="0"/>
          <a:chOff y="0" x="0"/>
          <a:chExt cy="0" cx="0"/>
        </a:xfrm>
      </p:grpSpPr>
      <p:sp>
        <p:nvSpPr>
          <p:cNvPr id="339" name="Shape 33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40" name="Shape 34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 name="Shape 49"/>
        <p:cNvGrpSpPr/>
        <p:nvPr/>
      </p:nvGrpSpPr>
      <p:grpSpPr>
        <a:xfrm>
          <a:off y="0" x="0"/>
          <a:ext cy="0" cx="0"/>
          <a:chOff y="0" x="0"/>
          <a:chExt cy="0" cx="0"/>
        </a:xfrm>
      </p:grpSpPr>
      <p:sp>
        <p:nvSpPr>
          <p:cNvPr id="50" name="Shape 5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51" name="Shape 5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3" name="Shape 343"/>
        <p:cNvGrpSpPr/>
        <p:nvPr/>
      </p:nvGrpSpPr>
      <p:grpSpPr>
        <a:xfrm>
          <a:off y="0" x="0"/>
          <a:ext cy="0" cx="0"/>
          <a:chOff y="0" x="0"/>
          <a:chExt cy="0" cx="0"/>
        </a:xfrm>
      </p:grpSpPr>
      <p:sp>
        <p:nvSpPr>
          <p:cNvPr id="344" name="Shape 34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45" name="Shape 34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9" name="Shape 349"/>
        <p:cNvGrpSpPr/>
        <p:nvPr/>
      </p:nvGrpSpPr>
      <p:grpSpPr>
        <a:xfrm>
          <a:off y="0" x="0"/>
          <a:ext cy="0" cx="0"/>
          <a:chOff y="0" x="0"/>
          <a:chExt cy="0" cx="0"/>
        </a:xfrm>
      </p:grpSpPr>
      <p:sp>
        <p:nvSpPr>
          <p:cNvPr id="350" name="Shape 35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51" name="Shape 35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5" name="Shape 355"/>
        <p:cNvGrpSpPr/>
        <p:nvPr/>
      </p:nvGrpSpPr>
      <p:grpSpPr>
        <a:xfrm>
          <a:off y="0" x="0"/>
          <a:ext cy="0" cx="0"/>
          <a:chOff y="0" x="0"/>
          <a:chExt cy="0" cx="0"/>
        </a:xfrm>
      </p:grpSpPr>
      <p:sp>
        <p:nvSpPr>
          <p:cNvPr id="356" name="Shape 35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57" name="Shape 35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1" name="Shape 361"/>
        <p:cNvGrpSpPr/>
        <p:nvPr/>
      </p:nvGrpSpPr>
      <p:grpSpPr>
        <a:xfrm>
          <a:off y="0" x="0"/>
          <a:ext cy="0" cx="0"/>
          <a:chOff y="0" x="0"/>
          <a:chExt cy="0" cx="0"/>
        </a:xfrm>
      </p:grpSpPr>
      <p:sp>
        <p:nvSpPr>
          <p:cNvPr id="362" name="Shape 36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63" name="Shape 36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7" name="Shape 367"/>
        <p:cNvGrpSpPr/>
        <p:nvPr/>
      </p:nvGrpSpPr>
      <p:grpSpPr>
        <a:xfrm>
          <a:off y="0" x="0"/>
          <a:ext cy="0" cx="0"/>
          <a:chOff y="0" x="0"/>
          <a:chExt cy="0" cx="0"/>
        </a:xfrm>
      </p:grpSpPr>
      <p:sp>
        <p:nvSpPr>
          <p:cNvPr id="368" name="Shape 36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69" name="Shape 36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5" name="Shape 55"/>
        <p:cNvGrpSpPr/>
        <p:nvPr/>
      </p:nvGrpSpPr>
      <p:grpSpPr>
        <a:xfrm>
          <a:off y="0" x="0"/>
          <a:ext cy="0" cx="0"/>
          <a:chOff y="0" x="0"/>
          <a:chExt cy="0" cx="0"/>
        </a:xfrm>
      </p:grpSpPr>
      <p:sp>
        <p:nvSpPr>
          <p:cNvPr id="56" name="Shape 5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57" name="Shape 5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1" name="Shape 61"/>
        <p:cNvGrpSpPr/>
        <p:nvPr/>
      </p:nvGrpSpPr>
      <p:grpSpPr>
        <a:xfrm>
          <a:off y="0" x="0"/>
          <a:ext cy="0" cx="0"/>
          <a:chOff y="0" x="0"/>
          <a:chExt cy="0" cx="0"/>
        </a:xfrm>
      </p:grpSpPr>
      <p:sp>
        <p:nvSpPr>
          <p:cNvPr id="62" name="Shape 6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63" name="Shape 6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8" name="Shape 68"/>
        <p:cNvGrpSpPr/>
        <p:nvPr/>
      </p:nvGrpSpPr>
      <p:grpSpPr>
        <a:xfrm>
          <a:off y="0" x="0"/>
          <a:ext cy="0" cx="0"/>
          <a:chOff y="0" x="0"/>
          <a:chExt cy="0" cx="0"/>
        </a:xfrm>
      </p:grpSpPr>
      <p:sp>
        <p:nvSpPr>
          <p:cNvPr id="69" name="Shape 6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70" name="Shape 7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5" name="Shape 75"/>
        <p:cNvGrpSpPr/>
        <p:nvPr/>
      </p:nvGrpSpPr>
      <p:grpSpPr>
        <a:xfrm>
          <a:off y="0" x="0"/>
          <a:ext cy="0" cx="0"/>
          <a:chOff y="0" x="0"/>
          <a:chExt cy="0" cx="0"/>
        </a:xfrm>
      </p:grpSpPr>
      <p:sp>
        <p:nvSpPr>
          <p:cNvPr id="76" name="Shape 7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77" name="Shape 7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5" name="Shape 5"/>
        <p:cNvGrpSpPr/>
        <p:nvPr/>
      </p:nvGrpSpPr>
      <p:grpSpPr>
        <a:xfrm>
          <a:off y="0" x="0"/>
          <a:ext cy="0" cx="0"/>
          <a:chOff y="0" x="0"/>
          <a:chExt cy="0" cx="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id="6" name="Shape 6"/>
        <p:cNvGrpSpPr/>
        <p:nvPr/>
      </p:nvGrpSpPr>
      <p:grpSpPr>
        <a:xfrm>
          <a:off y="0" x="0"/>
          <a:ext cy="0" cx="0"/>
          <a:chOff y="0" x="0"/>
          <a:chExt cy="0" cx="0"/>
        </a:xfrm>
      </p:grpSpPr>
      <p:sp>
        <p:nvSpPr>
          <p:cNvPr id="7" name="Shape 7"/>
          <p:cNvSpPr txBox="1"/>
          <p:nvPr>
            <p:ph type="ctrTitle"/>
          </p:nvPr>
        </p:nvSpPr>
        <p:spPr>
          <a:xfrm>
            <a:off y="3048000" x="914400"/>
            <a:ext cy="1219199" cx="8331200"/>
          </a:xfrm>
          <a:prstGeom prst="rect">
            <a:avLst/>
          </a:prstGeom>
        </p:spPr>
        <p:txBody>
          <a:bodyPr bIns="91425" rIns="91425" lIns="91425" tIns="91425" anchor="t" anchorCtr="0"/>
          <a:lstStyle>
            <a:lvl1pPr algn="ctr">
              <a:buSzPct val="100000"/>
              <a:defRPr sz="4800"/>
            </a:lvl1pPr>
            <a:lvl2pPr algn="ctr">
              <a:buSzPct val="100000"/>
              <a:defRPr sz="4800"/>
            </a:lvl2pPr>
            <a:lvl3pPr algn="ctr">
              <a:buSzPct val="100000"/>
              <a:defRPr sz="4800"/>
            </a:lvl3pPr>
            <a:lvl4pPr algn="ctr">
              <a:buSzPct val="100000"/>
              <a:defRPr sz="4800"/>
            </a:lvl4pPr>
            <a:lvl5pPr algn="ctr">
              <a:buSzPct val="100000"/>
              <a:defRPr sz="4800"/>
            </a:lvl5pPr>
            <a:lvl6pPr algn="ctr">
              <a:buSzPct val="100000"/>
              <a:defRPr sz="4800"/>
            </a:lvl6pPr>
            <a:lvl7pPr algn="ctr">
              <a:buSzPct val="100000"/>
              <a:defRPr sz="4800"/>
            </a:lvl7pPr>
            <a:lvl8pPr algn="ctr">
              <a:buSzPct val="100000"/>
              <a:defRPr sz="4800"/>
            </a:lvl8pPr>
            <a:lvl9pPr algn="ctr">
              <a:buSzPct val="100000"/>
              <a:defRPr sz="4800"/>
            </a:lvl9pPr>
          </a:lstStyle>
          <a:p/>
        </p:txBody>
      </p:sp>
      <p:sp>
        <p:nvSpPr>
          <p:cNvPr id="8" name="Shape 8"/>
          <p:cNvSpPr txBox="1"/>
          <p:nvPr>
            <p:ph idx="1" type="subTitle"/>
          </p:nvPr>
        </p:nvSpPr>
        <p:spPr>
          <a:xfrm>
            <a:off y="4572000" x="1828800"/>
            <a:ext cy="914400" cx="6502399"/>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id="9" name="Shape 9"/>
        <p:cNvGrpSpPr/>
        <p:nvPr/>
      </p:nvGrpSpPr>
      <p:grpSpPr>
        <a:xfrm>
          <a:off y="0" x="0"/>
          <a:ext cy="0" cx="0"/>
          <a:chOff y="0" x="0"/>
          <a:chExt cy="0" cx="0"/>
        </a:xfrm>
      </p:grpSpPr>
      <p:sp>
        <p:nvSpPr>
          <p:cNvPr id="10" name="Shape 10"/>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1" name="Shape 11"/>
          <p:cNvSpPr txBox="1"/>
          <p:nvPr>
            <p:ph idx="1" type="body"/>
          </p:nvPr>
        </p:nvSpPr>
        <p:spPr>
          <a:xfrm>
            <a:off y="1828800" x="304800"/>
            <a:ext cy="5486399" cx="9550400"/>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id="12" name="Shape 12"/>
        <p:cNvGrpSpPr/>
        <p:nvPr/>
      </p:nvGrpSpPr>
      <p:grpSpPr>
        <a:xfrm>
          <a:off y="0" x="0"/>
          <a:ext cy="0" cx="0"/>
          <a:chOff y="0" x="0"/>
          <a:chExt cy="0" cx="0"/>
        </a:xfrm>
      </p:grpSpPr>
      <p:sp>
        <p:nvSpPr>
          <p:cNvPr id="13" name="Shape 13"/>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4" name="Shape 14"/>
          <p:cNvSpPr txBox="1"/>
          <p:nvPr>
            <p:ph idx="1" type="body"/>
          </p:nvPr>
        </p:nvSpPr>
        <p:spPr>
          <a:xfrm>
            <a:off y="1828800" x="30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
        <p:nvSpPr>
          <p:cNvPr id="15" name="Shape 15"/>
          <p:cNvSpPr txBox="1"/>
          <p:nvPr>
            <p:ph idx="2" type="body"/>
          </p:nvPr>
        </p:nvSpPr>
        <p:spPr>
          <a:xfrm>
            <a:off y="1828800" x="538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id="16" name="Shape 16"/>
        <p:cNvGrpSpPr/>
        <p:nvPr/>
      </p:nvGrpSpPr>
      <p:grpSpPr>
        <a:xfrm>
          <a:off y="0" x="0"/>
          <a:ext cy="0" cx="0"/>
          <a:chOff y="0" x="0"/>
          <a:chExt cy="0" cx="0"/>
        </a:xfrm>
      </p:grpSpPr>
      <p:sp>
        <p:nvSpPr>
          <p:cNvPr id="17" name="Shape 17"/>
          <p:cNvSpPr txBox="1"/>
          <p:nvPr>
            <p:ph idx="1" type="body"/>
          </p:nvPr>
        </p:nvSpPr>
        <p:spPr>
          <a:xfrm>
            <a:off y="6705600" x="304800"/>
            <a:ext cy="609599" cx="9550400"/>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theme/theme2.xml" Type="http://schemas.openxmlformats.org/officeDocument/2006/relationships/theme" Id="rId6"/><Relationship Target="../slideLayouts/slideLayout5.xml" Type="http://schemas.openxmlformats.org/officeDocument/2006/relationships/slideLayout" Id="rId5"/></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 name="Shape 4"/>
        <p:cNvGrpSpPr/>
        <p:nvPr/>
      </p:nvGrpSpPr>
      <p:grpSpPr>
        <a:xfrm>
          <a:off y="0" x="0"/>
          <a:ext cy="0" cx="0"/>
          <a:chOff y="0" x="0"/>
          <a:chExt cy="0" cx="0"/>
        </a:xfrm>
      </p:grpSpPr>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9.jpg" Type="http://schemas.openxmlformats.org/officeDocument/2006/relationships/image" Id="rId4"/><Relationship Target="../media/image00.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3.xml" Type="http://schemas.openxmlformats.org/officeDocument/2006/relationships/slideLayout" Id="rId1"/><Relationship Target="../media/image17.jpg" Type="http://schemas.openxmlformats.org/officeDocument/2006/relationships/image" Id="rId4"/><Relationship Target="../media/image15.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3.xml" Type="http://schemas.openxmlformats.org/officeDocument/2006/relationships/slideLayout" Id="rId1"/><Relationship Target="../media/image14.jpg" Type="http://schemas.openxmlformats.org/officeDocument/2006/relationships/image" Id="rId4"/><Relationship Target="../media/image11.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1.xml" Type="http://schemas.openxmlformats.org/officeDocument/2006/relationships/slideLayout" Id="rId1"/><Relationship Target="../media/image16.jp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1.xml" Type="http://schemas.openxmlformats.org/officeDocument/2006/relationships/slideLayout" Id="rId1"/><Relationship Target="http://www.wildexplorations.com/madagascar/3-1-intro.html" Type="http://schemas.openxmlformats.org/officeDocument/2006/relationships/hyperlink" TargetMode="External" Id="rId4"/><Relationship Target="../media/image10.gif"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3.xml" Type="http://schemas.openxmlformats.org/officeDocument/2006/relationships/slideLayout" Id="rId1"/><Relationship Target="../media/image19.jpg" Type="http://schemas.openxmlformats.org/officeDocument/2006/relationships/image" Id="rId4"/><Relationship Target="../media/image20.jp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1.xml" Type="http://schemas.openxmlformats.org/officeDocument/2006/relationships/slideLayout" Id="rId1"/><Relationship Target="../media/image24.jp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1.xml" Type="http://schemas.openxmlformats.org/officeDocument/2006/relationships/slideLayout" Id="rId1"/><Relationship Target="../media/image21.jpg" Type="http://schemas.openxmlformats.org/officeDocument/2006/relationships/image" Id="rId4"/><Relationship Target="../media/image26.jp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1.xml" Type="http://schemas.openxmlformats.org/officeDocument/2006/relationships/slideLayout" Id="rId1"/><Relationship Target="../media/image47.png" Type="http://schemas.openxmlformats.org/officeDocument/2006/relationships/image" Id="rId4"/><Relationship Target="http://animals.nationalgeographic.com/animals" Type="http://schemas.openxmlformats.org/officeDocument/2006/relationships/hyperlink" TargetMode="External" Id="rId3"/><Relationship Target="../media/image22.jpg" Type="http://schemas.openxmlformats.org/officeDocument/2006/relationships/image" Id="rId5"/></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1.xml" Type="http://schemas.openxmlformats.org/officeDocument/2006/relationships/slideLayout" Id="rId1"/><Relationship Target="../media/image23.jpg" Type="http://schemas.openxmlformats.org/officeDocument/2006/relationships/image" Id="rId4"/><Relationship Target="../media/image27.jp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1.xml" Type="http://schemas.openxmlformats.org/officeDocument/2006/relationships/slideLayout" Id="rId1"/><Relationship Target="../media/image52.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 Target="../media/image04.jp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1.xml" Type="http://schemas.openxmlformats.org/officeDocument/2006/relationships/slideLayout" Id="rId1"/><Relationship Target="../media/image44.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1.xml" Type="http://schemas.openxmlformats.org/officeDocument/2006/relationships/slideLayout" Id="rId1"/><Relationship Target="../media/image38.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1.xml" Type="http://schemas.openxmlformats.org/officeDocument/2006/relationships/slideLayout" Id="rId1"/><Relationship Target="../media/image29.jp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1.xml" Type="http://schemas.openxmlformats.org/officeDocument/2006/relationships/slideLayout" Id="rId1"/><Relationship Target="../media/image31.jpg" Type="http://schemas.openxmlformats.org/officeDocument/2006/relationships/image" Id="rId4"/><Relationship Target="../media/image28.jp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1.xml" Type="http://schemas.openxmlformats.org/officeDocument/2006/relationships/slideLayout" Id="rId1"/><Relationship Target="../media/image30.gif" Type="http://schemas.openxmlformats.org/officeDocument/2006/relationships/image" Id="rId4"/><Relationship Target="../media/image32.jp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1.xml" Type="http://schemas.openxmlformats.org/officeDocument/2006/relationships/slideLayout" Id="rId1"/><Relationship Target="../media/image33.jpg" Type="http://schemas.openxmlformats.org/officeDocument/2006/relationships/image" Id="rId4"/><Relationship Target="../media/image37.jpg" Type="http://schemas.openxmlformats.org/officeDocument/2006/relationships/image" Id="rId3"/><Relationship Target="../media/image35.png" Type="http://schemas.openxmlformats.org/officeDocument/2006/relationships/image" Id="rId5"/></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1.xml" Type="http://schemas.openxmlformats.org/officeDocument/2006/relationships/slideLayout" Id="rId1"/><Relationship Target="../media/image57.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1.xml" Type="http://schemas.openxmlformats.org/officeDocument/2006/relationships/slideLayout" Id="rId1"/><Relationship Target="../media/image34.jpg" Type="http://schemas.openxmlformats.org/officeDocument/2006/relationships/image" Id="rId4"/><Relationship Target="../media/image36.jp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1.xml" Type="http://schemas.openxmlformats.org/officeDocument/2006/relationships/slideLayout" Id="rId1"/><Relationship Target="../media/image48.pn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1.xml" Type="http://schemas.openxmlformats.org/officeDocument/2006/relationships/slideLayout" Id="rId1"/><Relationship Target="../media/image40.jp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1.xml" Type="http://schemas.openxmlformats.org/officeDocument/2006/relationships/slideLayout" Id="rId1"/><Relationship Target="../media/image02.jpg" Type="http://schemas.openxmlformats.org/officeDocument/2006/relationships/image" Id="rId4"/><Relationship Target="../media/image13.jpg" Type="http://schemas.openxmlformats.org/officeDocument/2006/relationships/image" Id="rId3"/></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1.xml" Type="http://schemas.openxmlformats.org/officeDocument/2006/relationships/slideLayout" Id="rId1"/><Relationship Target="../media/image62.jpg" Type="http://schemas.openxmlformats.org/officeDocument/2006/relationships/image"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1.xml" Type="http://schemas.openxmlformats.org/officeDocument/2006/relationships/slideLayout" Id="rId1"/><Relationship Target="../media/image39.jpg" Type="http://schemas.openxmlformats.org/officeDocument/2006/relationships/image" Id="rId4"/><Relationship Target="../media/image45.jp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1.xml" Type="http://schemas.openxmlformats.org/officeDocument/2006/relationships/slideLayout" Id="rId1"/><Relationship Target="../media/image41.jpg" Type="http://schemas.openxmlformats.org/officeDocument/2006/relationships/image" Id="rId4"/><Relationship Target="../media/image43.jpg" Type="http://schemas.openxmlformats.org/officeDocument/2006/relationships/image" Id="rId3"/></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1.xml" Type="http://schemas.openxmlformats.org/officeDocument/2006/relationships/slideLayout" Id="rId1"/><Relationship Target="../media/image42.jpg" Type="http://schemas.openxmlformats.org/officeDocument/2006/relationships/image" Id="rId3"/></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1.xml" Type="http://schemas.openxmlformats.org/officeDocument/2006/relationships/slideLayout" Id="rId1"/><Relationship Target="../media/image59.jpg" Type="http://schemas.openxmlformats.org/officeDocument/2006/relationships/image" Id="rId3"/></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1.xml" Type="http://schemas.openxmlformats.org/officeDocument/2006/relationships/slideLayout" Id="rId1"/><Relationship Target="../media/image68.jpg" Type="http://schemas.openxmlformats.org/officeDocument/2006/relationships/image" Id="rId3"/></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1.xml" Type="http://schemas.openxmlformats.org/officeDocument/2006/relationships/slideLayout" Id="rId1"/><Relationship Target="../media/image46.gif" Type="http://schemas.openxmlformats.org/officeDocument/2006/relationships/image" Id="rId3"/></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1.xml" Type="http://schemas.openxmlformats.org/officeDocument/2006/relationships/slideLayout" Id="rId1"/><Relationship Target="http://www.sciencedaily.com/releases/2009/11/091119101034.htm" Type="http://schemas.openxmlformats.org/officeDocument/2006/relationships/hyperlink" TargetMode="External" Id="rId4"/><Relationship Target="../media/image49.jpg" Type="http://schemas.openxmlformats.org/officeDocument/2006/relationships/image" Id="rId3"/><Relationship Target="http://www.youtube.com/watch?v=VwaQ2-3ImdE" Type="http://schemas.openxmlformats.org/officeDocument/2006/relationships/hyperlink" TargetMode="External" Id="rId5"/></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1.xml" Type="http://schemas.openxmlformats.org/officeDocument/2006/relationships/slideLayout" Id="rId1"/><Relationship Target="../media/image55.jpg" Type="http://schemas.openxmlformats.org/officeDocument/2006/relationships/image" Id="rId3"/></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1.xml" Type="http://schemas.openxmlformats.org/officeDocument/2006/relationships/slideLayout" Id="rId1"/><Relationship Target="../media/image50.jp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1.xml" Type="http://schemas.openxmlformats.org/officeDocument/2006/relationships/slideLayout" Id="rId1"/><Relationship Target="../media/image08.jpg" Type="http://schemas.openxmlformats.org/officeDocument/2006/relationships/image" Id="rId3"/></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1.xml" Type="http://schemas.openxmlformats.org/officeDocument/2006/relationships/slideLayout" Id="rId1"/><Relationship Target="../media/image67.png" Type="http://schemas.openxmlformats.org/officeDocument/2006/relationships/image" Id="rId3"/></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1.xml" Type="http://schemas.openxmlformats.org/officeDocument/2006/relationships/slideLayout" Id="rId1"/><Relationship Target="../media/image56.jpg" Type="http://schemas.openxmlformats.org/officeDocument/2006/relationships/image" Id="rId3"/></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1.xml" Type="http://schemas.openxmlformats.org/officeDocument/2006/relationships/slideLayout" Id="rId1"/><Relationship Target="../media/image51.gif" Type="http://schemas.openxmlformats.org/officeDocument/2006/relationships/image" Id="rId3"/></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1.xml" Type="http://schemas.openxmlformats.org/officeDocument/2006/relationships/slideLayout" Id="rId1"/><Relationship Target="../media/image60.jpg" Type="http://schemas.openxmlformats.org/officeDocument/2006/relationships/image" Id="rId3"/></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1.xml" Type="http://schemas.openxmlformats.org/officeDocument/2006/relationships/slideLayout" Id="rId1"/></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1.xml" Type="http://schemas.openxmlformats.org/officeDocument/2006/relationships/slideLayout" Id="rId1"/><Relationship Target="../media/image54.jpg" Type="http://schemas.openxmlformats.org/officeDocument/2006/relationships/image" Id="rId4"/><Relationship Target="../media/image53.jpg" Type="http://schemas.openxmlformats.org/officeDocument/2006/relationships/image" Id="rId3"/></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1.xml" Type="http://schemas.openxmlformats.org/officeDocument/2006/relationships/slideLayout" Id="rId1"/><Relationship Target="../media/image70.png" Type="http://schemas.openxmlformats.org/officeDocument/2006/relationships/image" Id="rId3"/></Relationships>
</file>

<file path=ppt/slides/_rels/slide47.xml.rels><?xml version="1.0" encoding="UTF-8" standalone="yes"?><Relationships xmlns="http://schemas.openxmlformats.org/package/2006/relationships"><Relationship Target="../notesSlides/notesSlide47.xml" Type="http://schemas.openxmlformats.org/officeDocument/2006/relationships/notesSlide" Id="rId2"/><Relationship Target="../slideLayouts/slideLayout1.xml" Type="http://schemas.openxmlformats.org/officeDocument/2006/relationships/slideLayout" Id="rId1"/><Relationship Target="../media/image65.jpg" Type="http://schemas.openxmlformats.org/officeDocument/2006/relationships/image" Id="rId3"/></Relationships>
</file>

<file path=ppt/slides/_rels/slide48.xml.rels><?xml version="1.0" encoding="UTF-8" standalone="yes"?><Relationships xmlns="http://schemas.openxmlformats.org/package/2006/relationships"><Relationship Target="../notesSlides/notesSlide48.xml" Type="http://schemas.openxmlformats.org/officeDocument/2006/relationships/notesSlide" Id="rId2"/><Relationship Target="../slideLayouts/slideLayout1.xml" Type="http://schemas.openxmlformats.org/officeDocument/2006/relationships/slideLayout" Id="rId1"/><Relationship Target="../media/image61.jpg" Type="http://schemas.openxmlformats.org/officeDocument/2006/relationships/image" Id="rId3"/></Relationships>
</file>

<file path=ppt/slides/_rels/slide49.xml.rels><?xml version="1.0" encoding="UTF-8" standalone="yes"?><Relationships xmlns="http://schemas.openxmlformats.org/package/2006/relationships"><Relationship Target="../notesSlides/notesSlide49.xml" Type="http://schemas.openxmlformats.org/officeDocument/2006/relationships/notesSlide" Id="rId2"/><Relationship Target="../slideLayouts/slideLayout1.xml" Type="http://schemas.openxmlformats.org/officeDocument/2006/relationships/slideLayout" Id="rId1"/><Relationship Target="../media/image66.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xml" Type="http://schemas.openxmlformats.org/officeDocument/2006/relationships/slideLayout" Id="rId1"/><Relationship Target="../media/image01.jpg" Type="http://schemas.openxmlformats.org/officeDocument/2006/relationships/image" Id="rId4"/><Relationship Target="../media/image07.jpg" Type="http://schemas.openxmlformats.org/officeDocument/2006/relationships/image" Id="rId3"/></Relationships>
</file>

<file path=ppt/slides/_rels/slide50.xml.rels><?xml version="1.0" encoding="UTF-8" standalone="yes"?><Relationships xmlns="http://schemas.openxmlformats.org/package/2006/relationships"><Relationship Target="../notesSlides/notesSlide50.xml" Type="http://schemas.openxmlformats.org/officeDocument/2006/relationships/notesSlide" Id="rId2"/><Relationship Target="../slideLayouts/slideLayout1.xml" Type="http://schemas.openxmlformats.org/officeDocument/2006/relationships/slideLayout" Id="rId1"/></Relationships>
</file>

<file path=ppt/slides/_rels/slide51.xml.rels><?xml version="1.0" encoding="UTF-8" standalone="yes"?><Relationships xmlns="http://schemas.openxmlformats.org/package/2006/relationships"><Relationship Target="../notesSlides/notesSlide51.xml" Type="http://schemas.openxmlformats.org/officeDocument/2006/relationships/notesSlide" Id="rId2"/><Relationship Target="../slideLayouts/slideLayout1.xml" Type="http://schemas.openxmlformats.org/officeDocument/2006/relationships/slideLayout" Id="rId1"/><Relationship Target="http://www.bbc.co.uk/sn/prehistoric_life/tv_radio/wwcavemen/" Type="http://schemas.openxmlformats.org/officeDocument/2006/relationships/hyperlink" TargetMode="External" Id="rId4"/><Relationship Target="http://www.becominghuman.org/" Type="http://schemas.openxmlformats.org/officeDocument/2006/relationships/hyperlink" TargetMode="External" Id="rId3"/><Relationship Target="../media/image58.jpg" Type="http://schemas.openxmlformats.org/officeDocument/2006/relationships/image" Id="rId6"/><Relationship Target="http://www.archaeologyinfo.com/" Type="http://schemas.openxmlformats.org/officeDocument/2006/relationships/hyperlink" TargetMode="External" Id="rId5"/></Relationships>
</file>

<file path=ppt/slides/_rels/slide52.xml.rels><?xml version="1.0" encoding="UTF-8" standalone="yes"?><Relationships xmlns="http://schemas.openxmlformats.org/package/2006/relationships"><Relationship Target="../notesSlides/notesSlide52.xml" Type="http://schemas.openxmlformats.org/officeDocument/2006/relationships/notesSlide" Id="rId2"/><Relationship Target="../slideLayouts/slideLayout1.xml" Type="http://schemas.openxmlformats.org/officeDocument/2006/relationships/slideLayout" Id="rId1"/><Relationship Target="../media/image69.png" Type="http://schemas.openxmlformats.org/officeDocument/2006/relationships/image" Id="rId3"/></Relationships>
</file>

<file path=ppt/slides/_rels/slide53.xml.rels><?xml version="1.0" encoding="UTF-8" standalone="yes"?><Relationships xmlns="http://schemas.openxmlformats.org/package/2006/relationships"><Relationship Target="../notesSlides/notesSlide53.xml" Type="http://schemas.openxmlformats.org/officeDocument/2006/relationships/notesSlide" Id="rId2"/><Relationship Target="../slideLayouts/slideLayout1.xml" Type="http://schemas.openxmlformats.org/officeDocument/2006/relationships/slideLayout" Id="rId1"/><Relationship Target="../media/image64.jpg" Type="http://schemas.openxmlformats.org/officeDocument/2006/relationships/image" Id="rId3"/></Relationships>
</file>

<file path=ppt/slides/_rels/slide54.xml.rels><?xml version="1.0" encoding="UTF-8" standalone="yes"?><Relationships xmlns="http://schemas.openxmlformats.org/package/2006/relationships"><Relationship Target="../notesSlides/notesSlide54.xml" Type="http://schemas.openxmlformats.org/officeDocument/2006/relationships/notesSlide" Id="rId2"/><Relationship Target="../slideLayouts/slideLayout1.xml" Type="http://schemas.openxmlformats.org/officeDocument/2006/relationships/slideLayout" Id="rId1"/><Relationship Target="../media/image63.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xml" Type="http://schemas.openxmlformats.org/officeDocument/2006/relationships/slideLayout" Id="rId1"/><Relationship Target="../media/image25.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xml" Type="http://schemas.openxmlformats.org/officeDocument/2006/relationships/slideLayout" Id="rId1"/><Relationship Target="../media/image06.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3.xml" Type="http://schemas.openxmlformats.org/officeDocument/2006/relationships/slideLayout" Id="rId1"/><Relationship Target="../media/image18.jpg" Type="http://schemas.openxmlformats.org/officeDocument/2006/relationships/image" Id="rId4"/><Relationship Target="../media/image03.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1.xml" Type="http://schemas.openxmlformats.org/officeDocument/2006/relationships/slideLayout" Id="rId1"/><Relationship Target="../media/image05.jpg" Type="http://schemas.openxmlformats.org/officeDocument/2006/relationships/image" Id="rId4"/><Relationship Target="../media/image12.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 name="Shape 18"/>
        <p:cNvGrpSpPr/>
        <p:nvPr/>
      </p:nvGrpSpPr>
      <p:grpSpPr>
        <a:xfrm>
          <a:off y="0" x="0"/>
          <a:ext cy="0" cx="0"/>
          <a:chOff y="0" x="0"/>
          <a:chExt cy="0" cx="0"/>
        </a:xfrm>
      </p:grpSpPr>
      <p:sp>
        <p:nvSpPr>
          <p:cNvPr id="19" name="Shape 19"/>
          <p:cNvSpPr/>
          <p:nvPr/>
        </p:nvSpPr>
        <p:spPr>
          <a:xfrm>
            <a:off y="1727175" x="1930400"/>
            <a:ext cy="5190224" cx="6424000"/>
          </a:xfrm>
          <a:prstGeom prst="rect">
            <a:avLst/>
          </a:prstGeom>
          <a:blipFill>
            <a:blip r:embed="rId4"/>
            <a:stretch>
              <a:fillRect/>
            </a:stretch>
          </a:blipFill>
        </p:spPr>
      </p:sp>
      <p:sp>
        <p:nvSpPr>
          <p:cNvPr id="20" name="Shape 20"/>
          <p:cNvSpPr txBox="1"/>
          <p:nvPr/>
        </p:nvSpPr>
        <p:spPr>
          <a:xfrm>
            <a:off y="304800" x="304800"/>
            <a:ext cy="1746824" cx="9495175"/>
          </a:xfrm>
          <a:prstGeom prst="rect">
            <a:avLst/>
          </a:prstGeom>
          <a:solidFill>
            <a:srgbClr val="FFFFFF"/>
          </a:solidFill>
        </p:spPr>
        <p:txBody>
          <a:bodyPr bIns="38100" rIns="38100" lIns="38100" tIns="38100" anchor="t" anchorCtr="0">
            <a:noAutofit/>
          </a:bodyPr>
          <a:lstStyle/>
          <a:p>
            <a:pPr algn="ctr" rtl="0" marR="0" indent="0" marL="0">
              <a:lnSpc>
                <a:spcPct val="120052"/>
              </a:lnSpc>
              <a:spcBef>
                <a:spcPts val="0"/>
              </a:spcBef>
              <a:spcAft>
                <a:spcPts val="0"/>
              </a:spcAft>
              <a:buNone/>
            </a:pPr>
            <a:r>
              <a:rPr b="1" sz="5333" lang="en-US">
                <a:solidFill>
                  <a:srgbClr val="000000"/>
                </a:solidFill>
                <a:latin typeface="Arial"/>
                <a:ea typeface="Arial"/>
                <a:cs typeface="Arial"/>
                <a:sym typeface="Arial"/>
              </a:rPr>
              <a:t>Chapter 32</a:t>
            </a:r>
          </a:p>
          <a:p>
            <a:pPr algn="ctr" rtl="0" marR="0" indent="0" marL="0">
              <a:lnSpc>
                <a:spcPct val="120052"/>
              </a:lnSpc>
              <a:spcBef>
                <a:spcPts val="0"/>
              </a:spcBef>
              <a:spcAft>
                <a:spcPts val="0"/>
              </a:spcAft>
              <a:buNone/>
            </a:pPr>
            <a:r>
              <a:rPr b="1" sz="5333" lang="en-US">
                <a:solidFill>
                  <a:srgbClr val="000000"/>
                </a:solidFill>
                <a:latin typeface="Arial"/>
                <a:ea typeface="Arial"/>
                <a:cs typeface="Arial"/>
                <a:sym typeface="Arial"/>
              </a:rPr>
              <a:t>Human Evolution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y="0" x="0"/>
          <a:ext cy="0" cx="0"/>
          <a:chOff y="0" x="0"/>
          <a:chExt cy="0" cx="0"/>
        </a:xfrm>
      </p:grpSpPr>
      <p:sp>
        <p:nvSpPr>
          <p:cNvPr id="79" name="Shape 79"/>
          <p:cNvSpPr txBox="1"/>
          <p:nvPr>
            <p:ph idx="1" type="body"/>
          </p:nvPr>
        </p:nvSpPr>
        <p:spPr>
          <a:xfrm>
            <a:off y="301025" x="191075"/>
            <a:ext cy="3680424" cx="4082574"/>
          </a:xfrm>
          <a:prstGeom prst="rect">
            <a:avLst/>
          </a:prstGeom>
        </p:spPr>
        <p:txBody>
          <a:bodyPr bIns="38100" rIns="38100" lIns="38100" tIns="38100" anchor="t" anchorCtr="0">
            <a:noAutofit/>
          </a:bodyPr>
          <a:lstStyle/>
          <a:p>
            <a:pPr rtl="0">
              <a:lnSpc>
                <a:spcPct val="100000"/>
              </a:lnSpc>
              <a:buNone/>
            </a:pPr>
            <a:r>
              <a:rPr sz="3200" lang="en-US">
                <a:solidFill>
                  <a:srgbClr val="000000"/>
                </a:solidFill>
                <a:latin typeface="Times New Roman"/>
                <a:ea typeface="Times New Roman"/>
                <a:cs typeface="Times New Roman"/>
                <a:sym typeface="Times New Roman"/>
              </a:rPr>
              <a:t>3.     Anthropoids</a:t>
            </a:r>
          </a:p>
          <a:p>
            <a:r>
              <a:t/>
            </a:r>
          </a:p>
          <a:p>
            <a:pPr rtl="0">
              <a:lnSpc>
                <a:spcPct val="100000"/>
              </a:lnSpc>
              <a:buNone/>
            </a:pPr>
            <a:r>
              <a:rPr sz="2400" lang="en-US">
                <a:solidFill>
                  <a:srgbClr val="000000"/>
                </a:solidFill>
                <a:latin typeface="Times New Roman"/>
                <a:ea typeface="Times New Roman"/>
                <a:cs typeface="Times New Roman"/>
                <a:sym typeface="Times New Roman"/>
              </a:rPr>
              <a:t>a.     Surviving </a:t>
            </a:r>
            <a:r>
              <a:rPr b="1" sz="2400" lang="en-US">
                <a:solidFill>
                  <a:srgbClr val="000000"/>
                </a:solidFill>
                <a:latin typeface="Times New Roman"/>
                <a:ea typeface="Times New Roman"/>
                <a:cs typeface="Times New Roman"/>
                <a:sym typeface="Times New Roman"/>
              </a:rPr>
              <a:t>anthropoids</a:t>
            </a:r>
            <a:r>
              <a:rPr sz="2400" lang="en-US">
                <a:solidFill>
                  <a:srgbClr val="000000"/>
                </a:solidFill>
                <a:latin typeface="Times New Roman"/>
                <a:ea typeface="Times New Roman"/>
                <a:cs typeface="Times New Roman"/>
                <a:sym typeface="Times New Roman"/>
              </a:rPr>
              <a:t> are classified into three superfamilies:</a:t>
            </a:r>
            <a:br>
              <a:rPr sz="2400" lang="en-US">
                <a:solidFill>
                  <a:srgbClr val="000000"/>
                </a:solidFill>
                <a:latin typeface="Times New Roman"/>
                <a:ea typeface="Times New Roman"/>
                <a:cs typeface="Times New Roman"/>
                <a:sym typeface="Times New Roman"/>
              </a:rPr>
            </a:br>
            <a:r>
              <a:rPr sz="2400" lang="en-US">
                <a:solidFill>
                  <a:srgbClr val="000000"/>
                </a:solidFill>
                <a:latin typeface="Times New Roman"/>
                <a:ea typeface="Times New Roman"/>
                <a:cs typeface="Times New Roman"/>
                <a:sym typeface="Times New Roman"/>
              </a:rPr>
              <a:t> </a:t>
            </a:r>
            <a:r>
              <a:rPr u="sng" sz="2400" lang="en-US">
                <a:solidFill>
                  <a:srgbClr val="000000"/>
                </a:solidFill>
                <a:latin typeface="Times New Roman"/>
                <a:ea typeface="Times New Roman"/>
                <a:cs typeface="Times New Roman"/>
                <a:sym typeface="Times New Roman"/>
              </a:rPr>
              <a:t>New World monkeys</a:t>
            </a:r>
            <a:r>
              <a:rPr sz="2400" lang="en-US">
                <a:solidFill>
                  <a:srgbClr val="000000"/>
                </a:solidFill>
                <a:latin typeface="Times New Roman"/>
                <a:ea typeface="Times New Roman"/>
                <a:cs typeface="Times New Roman"/>
                <a:sym typeface="Times New Roman"/>
              </a:rPr>
              <a:t> </a:t>
            </a:r>
            <a:r>
              <a:rPr u="sng" sz="2400" lang="en-US">
                <a:solidFill>
                  <a:srgbClr val="000000"/>
                </a:solidFill>
                <a:latin typeface="Times New Roman"/>
                <a:ea typeface="Times New Roman"/>
                <a:cs typeface="Times New Roman"/>
                <a:sym typeface="Times New Roman"/>
              </a:rPr>
              <a:t>Old World monkeys</a:t>
            </a:r>
            <a:r>
              <a:rPr sz="2400" lang="en-US">
                <a:solidFill>
                  <a:srgbClr val="000000"/>
                </a:solidFill>
                <a:latin typeface="Times New Roman"/>
                <a:ea typeface="Times New Roman"/>
                <a:cs typeface="Times New Roman"/>
                <a:sym typeface="Times New Roman"/>
              </a:rPr>
              <a:t> </a:t>
            </a:r>
            <a:r>
              <a:rPr u="sng" b="1" sz="2400" lang="en-US">
                <a:solidFill>
                  <a:srgbClr val="000000"/>
                </a:solidFill>
                <a:latin typeface="Times New Roman"/>
                <a:ea typeface="Times New Roman"/>
                <a:cs typeface="Times New Roman"/>
                <a:sym typeface="Times New Roman"/>
              </a:rPr>
              <a:t>Hominoids</a:t>
            </a:r>
            <a:r>
              <a:rPr b="1" sz="2400" lang="en-US">
                <a:solidFill>
                  <a:srgbClr val="000000"/>
                </a:solidFill>
                <a:latin typeface="Times New Roman"/>
                <a:ea typeface="Times New Roman"/>
                <a:cs typeface="Times New Roman"/>
                <a:sym typeface="Times New Roman"/>
              </a:rPr>
              <a:t> </a:t>
            </a:r>
            <a:r>
              <a:rPr sz="2400" lang="en-US">
                <a:solidFill>
                  <a:srgbClr val="000000"/>
                </a:solidFill>
                <a:latin typeface="Times New Roman"/>
                <a:ea typeface="Times New Roman"/>
                <a:cs typeface="Times New Roman"/>
                <a:sym typeface="Times New Roman"/>
              </a:rPr>
              <a:t>(apes and humans).</a:t>
            </a:r>
          </a:p>
          <a:p>
            <a:pPr rtl="0">
              <a:lnSpc>
                <a:spcPct val="100000"/>
              </a:lnSpc>
              <a:buNone/>
            </a:pPr>
          </a:p>
          <a:p>
            <a:pPr rtl="0">
              <a:lnSpc>
                <a:spcPct val="100000"/>
              </a:lnSpc>
              <a:buNone/>
            </a:pPr>
          </a:p>
        </p:txBody>
      </p:sp>
      <p:sp>
        <p:nvSpPr>
          <p:cNvPr id="80" name="Shape 80"/>
          <p:cNvSpPr/>
          <p:nvPr/>
        </p:nvSpPr>
        <p:spPr>
          <a:xfrm>
            <a:off y="304800" x="4572000"/>
            <a:ext cy="3771100" cx="5505750"/>
          </a:xfrm>
          <a:prstGeom prst="rect">
            <a:avLst/>
          </a:prstGeom>
          <a:blipFill>
            <a:blip r:embed="rId3"/>
            <a:stretch>
              <a:fillRect/>
            </a:stretch>
          </a:blipFill>
        </p:spPr>
      </p:sp>
      <p:sp>
        <p:nvSpPr>
          <p:cNvPr id="81" name="Shape 81"/>
          <p:cNvSpPr txBox="1"/>
          <p:nvPr/>
        </p:nvSpPr>
        <p:spPr>
          <a:xfrm>
            <a:off y="4369350" x="198200"/>
            <a:ext cy="2889349" cx="4276750"/>
          </a:xfrm>
          <a:prstGeom prst="rect">
            <a:avLst/>
          </a:prstGeom>
        </p:spPr>
        <p:txBody>
          <a:bodyPr bIns="38100" rIns="38100" lIns="38100" tIns="38100" anchor="t" anchorCtr="0">
            <a:noAutofit/>
          </a:bodyPr>
          <a:lstStyle/>
          <a:p>
            <a:pPr rtl="0">
              <a:lnSpc>
                <a:spcPct val="100000"/>
              </a:lnSpc>
              <a:buNone/>
            </a:pPr>
            <a:r>
              <a:rPr sz="2362" lang="en-US">
                <a:solidFill>
                  <a:srgbClr val="000000"/>
                </a:solidFill>
                <a:latin typeface="Times New Roman"/>
                <a:ea typeface="Times New Roman"/>
                <a:cs typeface="Times New Roman"/>
                <a:sym typeface="Times New Roman"/>
              </a:rPr>
              <a:t>b.     New World monkeys reside in South America and Old World monkeys evolved in Africa.</a:t>
            </a:r>
            <a:r>
              <a:rPr sz="2362" lang="en-US">
                <a:solidFill>
                  <a:srgbClr val="000000"/>
                </a:solidFill>
                <a:latin typeface="Times New Roman"/>
                <a:ea typeface="Times New Roman"/>
                <a:cs typeface="Times New Roman"/>
                <a:sym typeface="Times New Roman"/>
              </a:rPr>
              <a:t>c.     New World monkeys (e.g., spider monkey and capuchin) have long prehensile tails and flat noses.</a:t>
            </a:r>
          </a:p>
        </p:txBody>
      </p:sp>
      <p:sp>
        <p:nvSpPr>
          <p:cNvPr id="82" name="Shape 82"/>
          <p:cNvSpPr/>
          <p:nvPr/>
        </p:nvSpPr>
        <p:spPr>
          <a:xfrm>
            <a:off y="4165600" x="4673600"/>
            <a:ext cy="3250550" cx="5224199"/>
          </a:xfrm>
          <a:prstGeom prst="rect">
            <a:avLst/>
          </a:prstGeom>
          <a:blipFill>
            <a:blip r:embed="rId4"/>
            <a:stretch>
              <a:fillRect/>
            </a:stretch>
          </a:blipFill>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y="0" x="0"/>
          <a:ext cy="0" cx="0"/>
          <a:chOff y="0" x="0"/>
          <a:chExt cy="0" cx="0"/>
        </a:xfrm>
      </p:grpSpPr>
      <p:sp>
        <p:nvSpPr>
          <p:cNvPr id="87" name="Shape 87"/>
          <p:cNvSpPr txBox="1"/>
          <p:nvPr>
            <p:ph idx="1" type="body"/>
          </p:nvPr>
        </p:nvSpPr>
        <p:spPr>
          <a:xfrm>
            <a:off y="95325" x="203425"/>
            <a:ext cy="2150949" cx="5674449"/>
          </a:xfrm>
          <a:prstGeom prst="rect">
            <a:avLst/>
          </a:prstGeom>
        </p:spPr>
        <p:txBody>
          <a:bodyPr bIns="38100" rIns="38100" lIns="38100" tIns="38100" anchor="t" anchorCtr="0">
            <a:noAutofit/>
          </a:bodyPr>
          <a:lstStyle/>
          <a:p>
            <a:pPr rtl="0">
              <a:lnSpc>
                <a:spcPct val="100000"/>
              </a:lnSpc>
              <a:buNone/>
            </a:pPr>
            <a:r>
              <a:rPr sz="3466" lang="en-US">
                <a:solidFill>
                  <a:srgbClr val="000000"/>
                </a:solidFill>
                <a:latin typeface="Times New Roman"/>
                <a:ea typeface="Times New Roman"/>
                <a:cs typeface="Times New Roman"/>
                <a:sym typeface="Times New Roman"/>
              </a:rPr>
              <a:t>d. Old World Monkeys (baboon and rhesus monkey) lack prehensile tails and have protruding noses.</a:t>
            </a:r>
          </a:p>
          <a:p>
            <a:pPr rtl="0">
              <a:lnSpc>
                <a:spcPct val="100000"/>
              </a:lnSpc>
              <a:buNone/>
            </a:pPr>
          </a:p>
        </p:txBody>
      </p:sp>
      <p:sp>
        <p:nvSpPr>
          <p:cNvPr id="88" name="Shape 88"/>
          <p:cNvSpPr/>
          <p:nvPr/>
        </p:nvSpPr>
        <p:spPr>
          <a:xfrm>
            <a:off y="304800" x="6096000"/>
            <a:ext cy="5689575" cx="3759200"/>
          </a:xfrm>
          <a:prstGeom prst="rect">
            <a:avLst/>
          </a:prstGeom>
          <a:blipFill>
            <a:blip r:embed="rId3"/>
            <a:stretch>
              <a:fillRect/>
            </a:stretch>
          </a:blipFill>
        </p:spPr>
      </p:sp>
      <p:sp>
        <p:nvSpPr>
          <p:cNvPr id="89" name="Shape 89"/>
          <p:cNvSpPr txBox="1"/>
          <p:nvPr/>
        </p:nvSpPr>
        <p:spPr>
          <a:xfrm>
            <a:off y="6197600" x="6299200"/>
            <a:ext cy="761774" cx="3204774"/>
          </a:xfrm>
          <a:prstGeom prst="rect">
            <a:avLst/>
          </a:prstGeom>
        </p:spPr>
        <p:txBody>
          <a:bodyPr bIns="38100" rIns="38100" lIns="38100" tIns="38100" anchor="t" anchorCtr="0">
            <a:noAutofit/>
          </a:bodyPr>
          <a:lstStyle/>
          <a:p>
            <a:pPr rtl="0">
              <a:lnSpc>
                <a:spcPct val="100000"/>
              </a:lnSpc>
              <a:buNone/>
            </a:pPr>
            <a:r>
              <a:rPr sz="1866" lang="en-US">
                <a:solidFill>
                  <a:srgbClr val="000000"/>
                </a:solidFill>
                <a:latin typeface="Arial"/>
                <a:ea typeface="Arial"/>
                <a:cs typeface="Arial"/>
                <a:sym typeface="Arial"/>
              </a:rPr>
              <a:t>Gibbons are "old world monkeys" that live in Asia</a:t>
            </a:r>
          </a:p>
        </p:txBody>
      </p:sp>
      <p:sp>
        <p:nvSpPr>
          <p:cNvPr id="90" name="Shape 90"/>
          <p:cNvSpPr txBox="1"/>
          <p:nvPr/>
        </p:nvSpPr>
        <p:spPr>
          <a:xfrm>
            <a:off y="6602850" x="506450"/>
            <a:ext cy="913700" cx="4474149"/>
          </a:xfrm>
          <a:prstGeom prst="rect">
            <a:avLst/>
          </a:prstGeom>
        </p:spPr>
        <p:txBody>
          <a:bodyPr bIns="38100" rIns="38100" lIns="38100" tIns="38100" anchor="t" anchorCtr="0">
            <a:noAutofit/>
          </a:bodyPr>
          <a:lstStyle/>
          <a:p>
            <a:pPr rtl="0">
              <a:lnSpc>
                <a:spcPct val="100000"/>
              </a:lnSpc>
              <a:buNone/>
            </a:pPr>
            <a:r>
              <a:rPr sz="2400" lang="en-US" i="1">
                <a:solidFill>
                  <a:srgbClr val="000000"/>
                </a:solidFill>
                <a:latin typeface="Arial"/>
                <a:ea typeface="Arial"/>
                <a:cs typeface="Arial"/>
                <a:sym typeface="Arial"/>
              </a:rPr>
              <a:t>This rhesus monkey has a tail, but it is not prehensile</a:t>
            </a:r>
          </a:p>
        </p:txBody>
      </p:sp>
      <p:sp>
        <p:nvSpPr>
          <p:cNvPr id="91" name="Shape 91"/>
          <p:cNvSpPr/>
          <p:nvPr/>
        </p:nvSpPr>
        <p:spPr>
          <a:xfrm>
            <a:off y="2336775" x="508000"/>
            <a:ext cy="4243999" cx="4614050"/>
          </a:xfrm>
          <a:prstGeom prst="rect">
            <a:avLst/>
          </a:prstGeom>
          <a:blipFill>
            <a:blip r:embed="rId4"/>
            <a:stretch>
              <a:fillRect/>
            </a:stretch>
          </a:blipFill>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y="0" x="0"/>
          <a:ext cy="0" cx="0"/>
          <a:chOff y="0" x="0"/>
          <a:chExt cy="0" cx="0"/>
        </a:xfrm>
      </p:grpSpPr>
      <p:sp>
        <p:nvSpPr>
          <p:cNvPr id="96" name="Shape 96"/>
          <p:cNvSpPr txBox="1"/>
          <p:nvPr>
            <p:ph type="title"/>
          </p:nvPr>
        </p:nvSpPr>
        <p:spPr>
          <a:xfrm>
            <a:off y="51150" x="102300"/>
            <a:ext cy="481874" cx="3512250"/>
          </a:xfrm>
          <a:prstGeom prst="rect">
            <a:avLst/>
          </a:prstGeom>
        </p:spPr>
        <p:txBody>
          <a:bodyPr bIns="38100" rIns="38100" lIns="38100" tIns="38100" anchor="ctr" anchorCtr="0">
            <a:noAutofit/>
          </a:bodyPr>
          <a:lstStyle/>
          <a:p>
            <a:pPr algn="l" marR="0" indent="0" marL="0">
              <a:lnSpc>
                <a:spcPct val="120312"/>
              </a:lnSpc>
              <a:spcBef>
                <a:spcPts val="0"/>
              </a:spcBef>
              <a:spcAft>
                <a:spcPts val="0"/>
              </a:spcAft>
              <a:buNone/>
            </a:pPr>
            <a:r>
              <a:rPr sz="1777" lang="en-US">
                <a:solidFill>
                  <a:srgbClr val="000000"/>
                </a:solidFill>
                <a:latin typeface="Arial"/>
                <a:ea typeface="Arial"/>
                <a:cs typeface="Arial"/>
                <a:sym typeface="Arial"/>
              </a:rPr>
              <a:t>EVOLUTION OF PRIMATES</a:t>
            </a:r>
          </a:p>
        </p:txBody>
      </p:sp>
      <p:sp>
        <p:nvSpPr>
          <p:cNvPr id="97" name="Shape 97"/>
          <p:cNvSpPr/>
          <p:nvPr/>
        </p:nvSpPr>
        <p:spPr>
          <a:xfrm>
            <a:off y="0" x="4064000"/>
            <a:ext cy="7598824" cx="5736149"/>
          </a:xfrm>
          <a:prstGeom prst="rect">
            <a:avLst/>
          </a:prstGeom>
          <a:blipFill>
            <a:blip r:embed="rId3"/>
            <a:stretch>
              <a:fillRect/>
            </a:stretch>
          </a:blipFill>
        </p:spPr>
      </p:sp>
      <p:sp>
        <p:nvSpPr>
          <p:cNvPr id="98" name="Shape 98"/>
          <p:cNvSpPr txBox="1"/>
          <p:nvPr/>
        </p:nvSpPr>
        <p:spPr>
          <a:xfrm>
            <a:off y="1117750" x="206525"/>
            <a:ext cy="2955099" cx="3067374"/>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PRIMATE PHYLOGENY</a:t>
            </a:r>
          </a:p>
          <a:p>
            <a:r>
              <a:t/>
            </a:r>
          </a:p>
          <a:p>
            <a:pPr rtl="0">
              <a:lnSpc>
                <a:spcPct val="100000"/>
              </a:lnSpc>
              <a:buNone/>
            </a:pPr>
            <a:r>
              <a:rPr sz="2666" lang="en-US">
                <a:solidFill>
                  <a:srgbClr val="000000"/>
                </a:solidFill>
                <a:latin typeface="Arial"/>
                <a:ea typeface="Arial"/>
                <a:cs typeface="Arial"/>
                <a:sym typeface="Arial"/>
              </a:rPr>
              <a:t>This shows the different branches of the primate families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y="0" x="0"/>
          <a:ext cy="0" cx="0"/>
          <a:chOff y="0" x="0"/>
          <a:chExt cy="0" cx="0"/>
        </a:xfrm>
      </p:grpSpPr>
      <p:sp>
        <p:nvSpPr>
          <p:cNvPr id="103" name="Shape 103"/>
          <p:cNvSpPr txBox="1"/>
          <p:nvPr/>
        </p:nvSpPr>
        <p:spPr>
          <a:xfrm>
            <a:off y="203200" x="304800"/>
            <a:ext cy="2581025" cx="9009700"/>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Recall that cladograms are used to indicate derived characteristics</a:t>
            </a:r>
          </a:p>
          <a:p>
            <a:r>
              <a:t/>
            </a:r>
          </a:p>
          <a:p>
            <a:pPr rtl="0">
              <a:lnSpc>
                <a:spcPct val="100000"/>
              </a:lnSpc>
              <a:buNone/>
            </a:pPr>
            <a:r>
              <a:rPr sz="2666" lang="en-US">
                <a:solidFill>
                  <a:srgbClr val="000000"/>
                </a:solidFill>
                <a:latin typeface="Arial"/>
                <a:ea typeface="Arial"/>
                <a:cs typeface="Arial"/>
                <a:sym typeface="Arial"/>
              </a:rPr>
              <a:t>Each circle on the diagram would be a characteristic that each group shares</a:t>
            </a:r>
          </a:p>
        </p:txBody>
      </p:sp>
      <p:sp>
        <p:nvSpPr>
          <p:cNvPr id="104" name="Shape 104"/>
          <p:cNvSpPr/>
          <p:nvPr/>
        </p:nvSpPr>
        <p:spPr>
          <a:xfrm>
            <a:off y="2641600" x="914400"/>
            <a:ext cy="4033274" cx="7972025"/>
          </a:xfrm>
          <a:prstGeom prst="rect">
            <a:avLst/>
          </a:prstGeom>
          <a:blipFill>
            <a:blip r:embed="rId3"/>
            <a:stretch>
              <a:fillRect/>
            </a:stretch>
          </a:blipFill>
        </p:spPr>
      </p:sp>
      <p:sp>
        <p:nvSpPr>
          <p:cNvPr id="105" name="Shape 105"/>
          <p:cNvSpPr txBox="1"/>
          <p:nvPr/>
        </p:nvSpPr>
        <p:spPr>
          <a:xfrm>
            <a:off y="6705600" x="5384800"/>
            <a:ext cy="545699" cx="4404024"/>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Source: </a:t>
            </a:r>
            <a:r>
              <a:rPr u="sng" sz="2666" lang="en-US">
                <a:solidFill>
                  <a:srgbClr val="0000FF"/>
                </a:solidFill>
                <a:latin typeface="Arial"/>
                <a:ea typeface="Arial"/>
                <a:cs typeface="Arial"/>
                <a:sym typeface="Arial"/>
                <a:hlinkClick r:id="rId4"/>
              </a:rPr>
              <a:t>Wild Exporations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y="0" x="0"/>
          <a:ext cy="0" cx="0"/>
          <a:chOff y="0" x="0"/>
          <a:chExt cy="0" cx="0"/>
        </a:xfrm>
      </p:grpSpPr>
      <p:sp>
        <p:nvSpPr>
          <p:cNvPr id="110" name="Shape 110"/>
          <p:cNvSpPr txBox="1"/>
          <p:nvPr>
            <p:ph idx="1" type="body"/>
          </p:nvPr>
        </p:nvSpPr>
        <p:spPr>
          <a:xfrm>
            <a:off y="202350" x="306100"/>
            <a:ext cy="3367299" cx="5475124"/>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Times New Roman"/>
                <a:ea typeface="Times New Roman"/>
                <a:cs typeface="Times New Roman"/>
                <a:sym typeface="Times New Roman"/>
              </a:rPr>
              <a:t>4.     Hominoid Evolution</a:t>
            </a:r>
          </a:p>
          <a:p>
            <a:r>
              <a:t/>
            </a:r>
          </a:p>
          <a:p>
            <a:pPr rtl="0">
              <a:lnSpc>
                <a:spcPct val="100000"/>
              </a:lnSpc>
              <a:buNone/>
            </a:pPr>
            <a:r>
              <a:rPr sz="2666" lang="en-US">
                <a:solidFill>
                  <a:srgbClr val="000000"/>
                </a:solidFill>
                <a:latin typeface="Times New Roman"/>
                <a:ea typeface="Times New Roman"/>
                <a:cs typeface="Times New Roman"/>
                <a:sym typeface="Times New Roman"/>
              </a:rPr>
              <a:t>a.     About 15 MYA, dozens of hominoid species arose. </a:t>
            </a:r>
            <a:br>
              <a:rPr sz="2666" lang="en-US">
                <a:solidFill>
                  <a:srgbClr val="000000"/>
                </a:solidFill>
                <a:latin typeface="Times New Roman"/>
                <a:ea typeface="Times New Roman"/>
                <a:cs typeface="Times New Roman"/>
                <a:sym typeface="Times New Roman"/>
              </a:rPr>
            </a:br>
            <a:r>
              <a:rPr sz="2666" lang="en-US">
                <a:solidFill>
                  <a:srgbClr val="000000"/>
                </a:solidFill>
                <a:latin typeface="Times New Roman"/>
                <a:ea typeface="Times New Roman"/>
                <a:cs typeface="Times New Roman"/>
                <a:sym typeface="Times New Roman"/>
              </a:rPr>
              <a:t>b.     </a:t>
            </a:r>
            <a:r>
              <a:rPr sz="2666" lang="en-US" i="1">
                <a:solidFill>
                  <a:srgbClr val="000000"/>
                </a:solidFill>
                <a:latin typeface="Times New Roman"/>
                <a:ea typeface="Times New Roman"/>
                <a:cs typeface="Times New Roman"/>
                <a:sym typeface="Times New Roman"/>
              </a:rPr>
              <a:t>Proconsul</a:t>
            </a:r>
            <a:r>
              <a:rPr sz="2666" lang="en-US">
                <a:solidFill>
                  <a:srgbClr val="000000"/>
                </a:solidFill>
                <a:latin typeface="Times New Roman"/>
                <a:ea typeface="Times New Roman"/>
                <a:cs typeface="Times New Roman"/>
                <a:sym typeface="Times New Roman"/>
              </a:rPr>
              <a:t> was one species that lived at this time, and it is believed to be the ancestral ape.</a:t>
            </a:r>
          </a:p>
          <a:p>
            <a:r>
              <a:t/>
            </a:r>
          </a:p>
        </p:txBody>
      </p:sp>
      <p:sp>
        <p:nvSpPr>
          <p:cNvPr id="111" name="Shape 111"/>
          <p:cNvSpPr/>
          <p:nvPr/>
        </p:nvSpPr>
        <p:spPr>
          <a:xfrm>
            <a:off y="203200" x="5892800"/>
            <a:ext cy="7102125" cx="4085875"/>
          </a:xfrm>
          <a:prstGeom prst="rect">
            <a:avLst/>
          </a:prstGeom>
          <a:blipFill>
            <a:blip r:embed="rId3"/>
            <a:stretch>
              <a:fillRect/>
            </a:stretch>
          </a:blipFill>
        </p:spPr>
      </p:sp>
      <p:sp>
        <p:nvSpPr>
          <p:cNvPr id="112" name="Shape 112"/>
          <p:cNvSpPr/>
          <p:nvPr/>
        </p:nvSpPr>
        <p:spPr>
          <a:xfrm>
            <a:off y="3454375" x="406400"/>
            <a:ext cy="4016374" cx="5755625"/>
          </a:xfrm>
          <a:prstGeom prst="rect">
            <a:avLst/>
          </a:prstGeom>
          <a:blipFill>
            <a:blip r:embed="rId4"/>
            <a:stretch>
              <a:fillRect/>
            </a:stretch>
          </a:blipFill>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y="0" x="0"/>
          <a:ext cy="0" cx="0"/>
          <a:chOff y="0" x="0"/>
          <a:chExt cy="0" cx="0"/>
        </a:xfrm>
      </p:grpSpPr>
      <p:sp>
        <p:nvSpPr>
          <p:cNvPr id="117" name="Shape 117"/>
          <p:cNvSpPr/>
          <p:nvPr/>
        </p:nvSpPr>
        <p:spPr>
          <a:xfrm>
            <a:off y="0" x="878400"/>
            <a:ext cy="7620000" cx="8403149"/>
          </a:xfrm>
          <a:prstGeom prst="rect">
            <a:avLst/>
          </a:prstGeom>
          <a:blipFill>
            <a:blip r:embed="rId3"/>
            <a:stretch>
              <a:fillRect/>
            </a:stretch>
          </a:blipFill>
        </p:spPr>
      </p:sp>
      <p:sp>
        <p:nvSpPr>
          <p:cNvPr id="118" name="Shape 118"/>
          <p:cNvSpPr txBox="1"/>
          <p:nvPr>
            <p:ph type="title"/>
          </p:nvPr>
        </p:nvSpPr>
        <p:spPr>
          <a:xfrm>
            <a:off y="51150" x="102300"/>
            <a:ext cy="290965" cx="2062324"/>
          </a:xfrm>
          <a:prstGeom prst="rect">
            <a:avLst/>
          </a:prstGeom>
        </p:spPr>
        <p:txBody>
          <a:bodyPr bIns="38100" rIns="38100" lIns="38100" tIns="38100" anchor="ctr" anchorCtr="0">
            <a:noAutofit/>
          </a:bodyPr>
          <a:lstStyle/>
          <a:p>
            <a:pPr algn="l" marR="0" indent="0" marL="0">
              <a:lnSpc>
                <a:spcPct val="120454"/>
              </a:lnSpc>
              <a:spcBef>
                <a:spcPts val="0"/>
              </a:spcBef>
              <a:spcAft>
                <a:spcPts val="0"/>
              </a:spcAft>
              <a:buNone/>
            </a:pPr>
            <a:r>
              <a:rPr sz="1222" lang="en-US">
                <a:solidFill>
                  <a:srgbClr val="000000"/>
                </a:solidFill>
                <a:latin typeface="Arial"/>
                <a:ea typeface="Arial"/>
                <a:cs typeface="Arial"/>
                <a:sym typeface="Arial"/>
              </a:rPr>
              <a:t>Figure 32.5a</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y="0" x="0"/>
          <a:ext cy="0" cx="0"/>
          <a:chOff y="0" x="0"/>
          <a:chExt cy="0" cx="0"/>
        </a:xfrm>
      </p:grpSpPr>
      <p:sp>
        <p:nvSpPr>
          <p:cNvPr id="123" name="Shape 123"/>
          <p:cNvSpPr/>
          <p:nvPr/>
        </p:nvSpPr>
        <p:spPr>
          <a:xfrm>
            <a:off y="304800" x="1320800"/>
            <a:ext cy="6135575" cx="8372975"/>
          </a:xfrm>
          <a:prstGeom prst="rect">
            <a:avLst/>
          </a:prstGeom>
          <a:blipFill>
            <a:blip r:embed="rId3"/>
            <a:stretch>
              <a:fillRect/>
            </a:stretch>
          </a:blipFill>
        </p:spPr>
      </p:sp>
      <p:sp>
        <p:nvSpPr>
          <p:cNvPr id="124" name="Shape 124"/>
          <p:cNvSpPr txBox="1"/>
          <p:nvPr>
            <p:ph type="title"/>
          </p:nvPr>
        </p:nvSpPr>
        <p:spPr>
          <a:xfrm>
            <a:off y="51150" x="102300"/>
            <a:ext cy="290965" cx="2062324"/>
          </a:xfrm>
          <a:prstGeom prst="rect">
            <a:avLst/>
          </a:prstGeom>
        </p:spPr>
        <p:txBody>
          <a:bodyPr bIns="38100" rIns="38100" lIns="38100" tIns="38100" anchor="ctr" anchorCtr="0">
            <a:noAutofit/>
          </a:bodyPr>
          <a:lstStyle/>
          <a:p>
            <a:pPr algn="l" marR="0" indent="0" marL="0">
              <a:lnSpc>
                <a:spcPct val="120454"/>
              </a:lnSpc>
              <a:spcBef>
                <a:spcPts val="0"/>
              </a:spcBef>
              <a:spcAft>
                <a:spcPts val="0"/>
              </a:spcAft>
              <a:buNone/>
            </a:pPr>
            <a:r>
              <a:rPr sz="1222" lang="en-US">
                <a:solidFill>
                  <a:srgbClr val="000000"/>
                </a:solidFill>
                <a:latin typeface="Arial"/>
                <a:ea typeface="Arial"/>
                <a:cs typeface="Arial"/>
                <a:sym typeface="Arial"/>
              </a:rPr>
              <a:t>Figure 32.5b</a:t>
            </a:r>
          </a:p>
        </p:txBody>
      </p:sp>
      <p:sp>
        <p:nvSpPr>
          <p:cNvPr id="125" name="Shape 125"/>
          <p:cNvSpPr txBox="1"/>
          <p:nvPr/>
        </p:nvSpPr>
        <p:spPr>
          <a:xfrm>
            <a:off y="2133600" x="304800"/>
            <a:ext cy="2955099" cx="3102574"/>
          </a:xfrm>
          <a:prstGeom prst="rect">
            <a:avLst/>
          </a:prstGeom>
        </p:spPr>
        <p:txBody>
          <a:bodyPr bIns="38100" rIns="38100" lIns="38100" tIns="38100" anchor="t" anchorCtr="0">
            <a:noAutofit/>
          </a:bodyPr>
          <a:lstStyle/>
          <a:p>
            <a:pPr rtl="0" lvl="0" marR="0" indent="-220133" marL="381000">
              <a:lnSpc>
                <a:spcPct val="100000"/>
              </a:lnSpc>
              <a:spcBef>
                <a:spcPts val="0"/>
              </a:spcBef>
              <a:spcAft>
                <a:spcPts val="0"/>
              </a:spcAft>
              <a:buClr>
                <a:srgbClr val="000000"/>
              </a:buClr>
              <a:buSzPct val="164609"/>
              <a:buFont typeface="Arial"/>
              <a:buChar char="•"/>
            </a:pPr>
            <a:r>
              <a:rPr sz="2666" lang="en-US">
                <a:solidFill>
                  <a:srgbClr val="000000"/>
                </a:solidFill>
                <a:latin typeface="Arial"/>
                <a:ea typeface="Arial"/>
                <a:cs typeface="Arial"/>
                <a:sym typeface="Arial"/>
              </a:rPr>
              <a:t>lacks tail</a:t>
            </a:r>
          </a:p>
          <a:p>
            <a:pPr rtl="0" lvl="0" marR="0" indent="-220133" marL="381000">
              <a:lnSpc>
                <a:spcPct val="100000"/>
              </a:lnSpc>
              <a:spcBef>
                <a:spcPts val="0"/>
              </a:spcBef>
              <a:spcAft>
                <a:spcPts val="0"/>
              </a:spcAft>
              <a:buClr>
                <a:srgbClr val="000000"/>
              </a:buClr>
              <a:buSzPct val="164609"/>
              <a:buFont typeface="Arial"/>
              <a:buChar char="•"/>
            </a:pPr>
            <a:r>
              <a:rPr sz="2666" lang="en-US">
                <a:solidFill>
                  <a:srgbClr val="000000"/>
                </a:solidFill>
                <a:latin typeface="Arial"/>
                <a:ea typeface="Arial"/>
                <a:cs typeface="Arial"/>
                <a:sym typeface="Arial"/>
              </a:rPr>
              <a:t>rounded rib cage</a:t>
            </a:r>
          </a:p>
          <a:p>
            <a:pPr rtl="0" lvl="0" marR="0" indent="-220133" marL="381000">
              <a:lnSpc>
                <a:spcPct val="100000"/>
              </a:lnSpc>
              <a:spcBef>
                <a:spcPts val="0"/>
              </a:spcBef>
              <a:spcAft>
                <a:spcPts val="0"/>
              </a:spcAft>
              <a:buClr>
                <a:srgbClr val="000000"/>
              </a:buClr>
              <a:buSzPct val="164609"/>
              <a:buFont typeface="Arial"/>
              <a:buChar char="•"/>
            </a:pPr>
            <a:r>
              <a:rPr sz="2666" lang="en-US">
                <a:solidFill>
                  <a:srgbClr val="000000"/>
                </a:solidFill>
                <a:latin typeface="Arial"/>
                <a:ea typeface="Arial"/>
                <a:cs typeface="Arial"/>
                <a:sym typeface="Arial"/>
              </a:rPr>
              <a:t> teeth enamel; reduced canines</a:t>
            </a:r>
          </a:p>
          <a:p>
            <a:pPr rtl="0" lvl="0" marR="0" indent="-220133" marL="381000">
              <a:lnSpc>
                <a:spcPct val="100000"/>
              </a:lnSpc>
              <a:spcBef>
                <a:spcPts val="0"/>
              </a:spcBef>
              <a:spcAft>
                <a:spcPts val="0"/>
              </a:spcAft>
              <a:buClr>
                <a:srgbClr val="000000"/>
              </a:buClr>
              <a:buSzPct val="164609"/>
              <a:buFont typeface="Arial"/>
              <a:buChar char="•"/>
            </a:pPr>
            <a:r>
              <a:rPr sz="2666" lang="en-US">
                <a:solidFill>
                  <a:srgbClr val="000000"/>
                </a:solidFill>
                <a:latin typeface="Arial"/>
                <a:ea typeface="Arial"/>
                <a:cs typeface="Arial"/>
                <a:sym typeface="Arial"/>
              </a:rPr>
              <a:t>shorter back legs</a:t>
            </a:r>
          </a:p>
        </p:txBody>
      </p:sp>
      <p:sp>
        <p:nvSpPr>
          <p:cNvPr id="126" name="Shape 126"/>
          <p:cNvSpPr/>
          <p:nvPr/>
        </p:nvSpPr>
        <p:spPr>
          <a:xfrm>
            <a:off y="5181600" x="406400"/>
            <a:ext cy="2334299" cx="3070649"/>
          </a:xfrm>
          <a:prstGeom prst="rect">
            <a:avLst/>
          </a:prstGeom>
          <a:blipFill>
            <a:blip r:embed="rId4"/>
            <a:stretch>
              <a:fillRect/>
            </a:stretch>
          </a:blipFill>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y="0" x="0"/>
          <a:ext cy="0" cx="0"/>
          <a:chOff y="0" x="0"/>
          <a:chExt cy="0" cx="0"/>
        </a:xfrm>
      </p:grpSpPr>
      <p:sp>
        <p:nvSpPr>
          <p:cNvPr id="131" name="Shape 131"/>
          <p:cNvSpPr txBox="1"/>
          <p:nvPr>
            <p:ph type="title"/>
          </p:nvPr>
        </p:nvSpPr>
        <p:spPr>
          <a:xfrm>
            <a:off y="5990725" x="310200"/>
            <a:ext cy="1764925" cx="5989599"/>
          </a:xfrm>
          <a:prstGeom prst="rect">
            <a:avLst/>
          </a:prstGeom>
        </p:spPr>
        <p:txBody>
          <a:bodyPr bIns="38100" rIns="38100" lIns="38100" tIns="38100" anchor="ctr" anchorCtr="0">
            <a:noAutofit/>
          </a:bodyPr>
          <a:lstStyle/>
          <a:p>
            <a:pPr algn="l" rtl="0" marR="0" indent="0" marL="0">
              <a:lnSpc>
                <a:spcPct val="120454"/>
              </a:lnSpc>
              <a:spcBef>
                <a:spcPts val="0"/>
              </a:spcBef>
              <a:spcAft>
                <a:spcPts val="0"/>
              </a:spcAft>
              <a:buNone/>
            </a:pPr>
            <a:r>
              <a:rPr sz="1600" lang="en-US">
                <a:solidFill>
                  <a:srgbClr val="000000"/>
                </a:solidFill>
                <a:latin typeface="arial"/>
                <a:ea typeface="arial"/>
                <a:cs typeface="arial"/>
                <a:sym typeface="arial"/>
              </a:rPr>
              <a:t>Lemurs are primates found only on the African island of Madagascar and some tiny neighboring islands. Because of its geographic isolation, Madagascar is home to many amazing animals found nowhere else on Earth. Lemurs may have floated there eons ago on "rafts" of vegetation and evolved in isolation over countless centuries.  From </a:t>
            </a:r>
            <a:r>
              <a:rPr u="sng" sz="1600" lang="en-US">
                <a:solidFill>
                  <a:srgbClr val="0000FF"/>
                </a:solidFill>
                <a:latin typeface="arial"/>
                <a:ea typeface="arial"/>
                <a:cs typeface="arial"/>
                <a:sym typeface="arial"/>
                <a:hlinkClick r:id="rId3"/>
              </a:rPr>
              <a:t>National Geographic Animals</a:t>
            </a:r>
          </a:p>
        </p:txBody>
      </p:sp>
      <p:sp>
        <p:nvSpPr>
          <p:cNvPr id="132" name="Shape 132"/>
          <p:cNvSpPr/>
          <p:nvPr/>
        </p:nvSpPr>
        <p:spPr>
          <a:xfrm>
            <a:off y="203200" x="4572000"/>
            <a:ext cy="5701000" cx="5577300"/>
          </a:xfrm>
          <a:prstGeom prst="rect">
            <a:avLst/>
          </a:prstGeom>
          <a:blipFill>
            <a:blip r:embed="rId4"/>
            <a:stretch>
              <a:fillRect/>
            </a:stretch>
          </a:blipFill>
        </p:spPr>
      </p:sp>
      <p:sp>
        <p:nvSpPr>
          <p:cNvPr id="133" name="Shape 133"/>
          <p:cNvSpPr/>
          <p:nvPr/>
        </p:nvSpPr>
        <p:spPr>
          <a:xfrm>
            <a:off y="203200" x="304800"/>
            <a:ext cy="5715000" cx="4000500"/>
          </a:xfrm>
          <a:prstGeom prst="rect">
            <a:avLst/>
          </a:prstGeom>
          <a:blipFill>
            <a:blip r:embed="rId5"/>
            <a:stretch>
              <a:fillRect/>
            </a:stretch>
          </a:blipFill>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y="0" x="0"/>
          <a:ext cy="0" cx="0"/>
          <a:chOff y="0" x="0"/>
          <a:chExt cy="0" cx="0"/>
        </a:xfrm>
      </p:grpSpPr>
      <p:sp>
        <p:nvSpPr>
          <p:cNvPr id="138" name="Shape 138"/>
          <p:cNvSpPr txBox="1"/>
          <p:nvPr/>
        </p:nvSpPr>
        <p:spPr>
          <a:xfrm>
            <a:off y="203625" x="200925"/>
            <a:ext cy="6866674" cx="4632924"/>
          </a:xfrm>
          <a:prstGeom prst="rect">
            <a:avLst/>
          </a:prstGeom>
        </p:spPr>
        <p:txBody>
          <a:bodyPr bIns="38100" rIns="38100" lIns="38100" tIns="38100" anchor="t" anchorCtr="0">
            <a:noAutofit/>
          </a:bodyPr>
          <a:lstStyle/>
          <a:p>
            <a:pPr rtl="0">
              <a:lnSpc>
                <a:spcPct val="100000"/>
              </a:lnSpc>
              <a:buNone/>
            </a:pPr>
            <a:r>
              <a:rPr b="1" sz="2133" lang="en-US">
                <a:solidFill>
                  <a:srgbClr val="000000"/>
                </a:solidFill>
                <a:latin typeface="Arial"/>
                <a:ea typeface="Arial"/>
                <a:cs typeface="Arial"/>
                <a:sym typeface="Arial"/>
              </a:rPr>
              <a:t>32.2  Evolution of Early Hominids</a:t>
            </a:r>
          </a:p>
          <a:p>
            <a:pPr rtl="0" marR="0" indent="0" marL="381000">
              <a:lnSpc>
                <a:spcPct val="100000"/>
              </a:lnSpc>
              <a:spcBef>
                <a:spcPts val="0"/>
              </a:spcBef>
              <a:spcAft>
                <a:spcPts val="0"/>
              </a:spcAft>
              <a:buNone/>
            </a:pPr>
            <a:r>
              <a:rPr sz="2399" lang="en-US">
                <a:solidFill>
                  <a:srgbClr val="000000"/>
                </a:solidFill>
                <a:latin typeface="Times New Roman"/>
                <a:ea typeface="Times New Roman"/>
                <a:cs typeface="Times New Roman"/>
                <a:sym typeface="Times New Roman"/>
              </a:rPr>
              <a:t>1.  The designation </a:t>
            </a:r>
            <a:r>
              <a:rPr b="1" sz="2399" lang="en-US">
                <a:solidFill>
                  <a:srgbClr val="000000"/>
                </a:solidFill>
                <a:latin typeface="Times New Roman"/>
                <a:ea typeface="Times New Roman"/>
                <a:cs typeface="Times New Roman"/>
                <a:sym typeface="Times New Roman"/>
              </a:rPr>
              <a:t>hominid </a:t>
            </a:r>
            <a:r>
              <a:rPr sz="2399" lang="en-US">
                <a:solidFill>
                  <a:srgbClr val="000000"/>
                </a:solidFill>
                <a:latin typeface="Times New Roman"/>
                <a:ea typeface="Times New Roman"/>
                <a:cs typeface="Times New Roman"/>
                <a:sym typeface="Times New Roman"/>
              </a:rPr>
              <a:t>includes humans and several extinct species related to humans. (</a:t>
            </a:r>
            <a:r>
              <a:rPr sz="2399" lang="en-US">
                <a:solidFill>
                  <a:srgbClr val="000000"/>
                </a:solidFill>
                <a:latin typeface="Times New Roman"/>
                <a:ea typeface="Times New Roman"/>
                <a:cs typeface="Times New Roman"/>
                <a:sym typeface="Times New Roman"/>
              </a:rPr>
              <a:t>upright walkers</a:t>
            </a:r>
            <a:r>
              <a:rPr sz="2399" lang="en-US">
                <a:solidFill>
                  <a:srgbClr val="000000"/>
                </a:solidFill>
                <a:latin typeface="Times New Roman"/>
                <a:ea typeface="Times New Roman"/>
                <a:cs typeface="Times New Roman"/>
                <a:sym typeface="Times New Roman"/>
              </a:rPr>
              <a:t>)</a:t>
            </a:r>
            <a:br>
              <a:rPr sz="2399" lang="en-US">
                <a:solidFill>
                  <a:srgbClr val="000000"/>
                </a:solidFill>
                <a:latin typeface="Times New Roman"/>
                <a:ea typeface="Times New Roman"/>
                <a:cs typeface="Times New Roman"/>
                <a:sym typeface="Times New Roman"/>
              </a:rPr>
            </a:br>
            <a:r>
              <a:rPr sz="2399" lang="en-US">
                <a:solidFill>
                  <a:srgbClr val="000000"/>
                </a:solidFill>
                <a:latin typeface="Times New Roman"/>
                <a:ea typeface="Times New Roman"/>
                <a:cs typeface="Times New Roman"/>
                <a:sym typeface="Times New Roman"/>
              </a:rPr>
              <a:t>2.  Fossil and anatomical data indicate ancestors of African apes and the human lineage diverged about 7 MYA.</a:t>
            </a:r>
            <a:br>
              <a:rPr sz="2399" lang="en-US">
                <a:solidFill>
                  <a:srgbClr val="000000"/>
                </a:solidFill>
                <a:latin typeface="Times New Roman"/>
                <a:ea typeface="Times New Roman"/>
                <a:cs typeface="Times New Roman"/>
                <a:sym typeface="Times New Roman"/>
              </a:rPr>
            </a:br>
            <a:r>
              <a:rPr sz="2399" lang="en-US">
                <a:solidFill>
                  <a:srgbClr val="000000"/>
                </a:solidFill>
                <a:latin typeface="Times New Roman"/>
                <a:ea typeface="Times New Roman"/>
                <a:cs typeface="Times New Roman"/>
                <a:sym typeface="Times New Roman"/>
              </a:rPr>
              <a:t>3. When such changes accumulate at a constant rate, it constitutes a </a:t>
            </a:r>
            <a:r>
              <a:rPr b="1" sz="2399" lang="en-US">
                <a:solidFill>
                  <a:srgbClr val="000000"/>
                </a:solidFill>
                <a:latin typeface="Times New Roman"/>
                <a:ea typeface="Times New Roman"/>
                <a:cs typeface="Times New Roman"/>
                <a:sym typeface="Times New Roman"/>
              </a:rPr>
              <a:t>molecular clock</a:t>
            </a:r>
            <a:r>
              <a:rPr sz="2399" lang="en-US">
                <a:solidFill>
                  <a:srgbClr val="000000"/>
                </a:solidFill>
                <a:latin typeface="Times New Roman"/>
                <a:ea typeface="Times New Roman"/>
                <a:cs typeface="Times New Roman"/>
                <a:sym typeface="Times New Roman"/>
              </a:rPr>
              <a:t> to indicate relatedness; these data indicate we diverged about 6 MYA.</a:t>
            </a:r>
          </a:p>
        </p:txBody>
      </p:sp>
      <p:sp>
        <p:nvSpPr>
          <p:cNvPr id="139" name="Shape 139"/>
          <p:cNvSpPr/>
          <p:nvPr/>
        </p:nvSpPr>
        <p:spPr>
          <a:xfrm>
            <a:off y="304800" x="4978400"/>
            <a:ext cy="3239524" cx="5004650"/>
          </a:xfrm>
          <a:prstGeom prst="rect">
            <a:avLst/>
          </a:prstGeom>
          <a:blipFill>
            <a:blip r:embed="rId3"/>
            <a:stretch>
              <a:fillRect/>
            </a:stretch>
          </a:blipFill>
        </p:spPr>
      </p:sp>
      <p:sp>
        <p:nvSpPr>
          <p:cNvPr id="140" name="Shape 140"/>
          <p:cNvSpPr/>
          <p:nvPr/>
        </p:nvSpPr>
        <p:spPr>
          <a:xfrm>
            <a:off y="3860800" x="5486400"/>
            <a:ext cy="3608350" cx="4263299"/>
          </a:xfrm>
          <a:prstGeom prst="rect">
            <a:avLst/>
          </a:prstGeom>
          <a:blipFill>
            <a:blip r:embed="rId4"/>
            <a:stretch>
              <a:fillRect/>
            </a:stretch>
          </a:blipFill>
        </p:spPr>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y="0" x="0"/>
          <a:ext cy="0" cx="0"/>
          <a:chOff y="0" x="0"/>
          <a:chExt cy="0" cx="0"/>
        </a:xfrm>
      </p:grpSpPr>
      <p:sp>
        <p:nvSpPr>
          <p:cNvPr id="145" name="Shape 145"/>
          <p:cNvSpPr txBox="1"/>
          <p:nvPr>
            <p:ph type="title"/>
          </p:nvPr>
        </p:nvSpPr>
        <p:spPr>
          <a:xfrm>
            <a:off y="51150" x="102300"/>
            <a:ext cy="290965" cx="2062324"/>
          </a:xfrm>
          <a:prstGeom prst="rect">
            <a:avLst/>
          </a:prstGeom>
        </p:spPr>
        <p:txBody>
          <a:bodyPr bIns="38100" rIns="38100" lIns="38100" tIns="38100" anchor="ctr" anchorCtr="0">
            <a:noAutofit/>
          </a:bodyPr>
          <a:lstStyle/>
          <a:p>
            <a:pPr algn="l" marR="0" indent="0" marL="0">
              <a:lnSpc>
                <a:spcPct val="120454"/>
              </a:lnSpc>
              <a:spcBef>
                <a:spcPts val="0"/>
              </a:spcBef>
              <a:spcAft>
                <a:spcPts val="0"/>
              </a:spcAft>
              <a:buNone/>
            </a:pPr>
            <a:r>
              <a:rPr sz="1222" lang="en-US">
                <a:solidFill>
                  <a:srgbClr val="000000"/>
                </a:solidFill>
                <a:latin typeface="Arial"/>
                <a:ea typeface="Arial"/>
                <a:cs typeface="Arial"/>
                <a:sym typeface="Arial"/>
              </a:rPr>
              <a:t>Pg 584</a:t>
            </a:r>
          </a:p>
        </p:txBody>
      </p:sp>
      <p:sp>
        <p:nvSpPr>
          <p:cNvPr id="146" name="Shape 146"/>
          <p:cNvSpPr/>
          <p:nvPr/>
        </p:nvSpPr>
        <p:spPr>
          <a:xfrm>
            <a:off y="10575" x="984250"/>
            <a:ext cy="7598824" cx="8191500"/>
          </a:xfrm>
          <a:prstGeom prst="rect">
            <a:avLst/>
          </a:prstGeom>
          <a:blipFill>
            <a:blip r:embed="rId3"/>
            <a:stretch>
              <a:fillRect/>
            </a:stretch>
          </a:blipFill>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 name="Shape 24"/>
        <p:cNvGrpSpPr/>
        <p:nvPr/>
      </p:nvGrpSpPr>
      <p:grpSpPr>
        <a:xfrm>
          <a:off y="0" x="0"/>
          <a:ext cy="0" cx="0"/>
          <a:chOff y="0" x="0"/>
          <a:chExt cy="0" cx="0"/>
        </a:xfrm>
      </p:grpSpPr>
      <p:sp>
        <p:nvSpPr>
          <p:cNvPr id="25" name="Shape 25"/>
          <p:cNvSpPr txBox="1"/>
          <p:nvPr>
            <p:ph type="title"/>
          </p:nvPr>
        </p:nvSpPr>
        <p:spPr>
          <a:xfrm>
            <a:off y="51150" x="102300"/>
            <a:ext cy="989874" cx="3596899"/>
          </a:xfrm>
          <a:prstGeom prst="rect">
            <a:avLst/>
          </a:prstGeom>
        </p:spPr>
        <p:txBody>
          <a:bodyPr bIns="38100" rIns="38100" lIns="38100" tIns="38100" anchor="ctr" anchorCtr="0">
            <a:noAutofit/>
          </a:bodyPr>
          <a:lstStyle/>
          <a:p>
            <a:pPr algn="l" marR="0" indent="0" marL="0">
              <a:lnSpc>
                <a:spcPct val="119791"/>
              </a:lnSpc>
              <a:spcBef>
                <a:spcPts val="0"/>
              </a:spcBef>
              <a:spcAft>
                <a:spcPts val="0"/>
              </a:spcAft>
              <a:buNone/>
            </a:pPr>
            <a:r>
              <a:rPr sz="2666" lang="en-US">
                <a:solidFill>
                  <a:srgbClr val="000000"/>
                </a:solidFill>
                <a:latin typeface="Arial"/>
                <a:ea typeface="Arial"/>
                <a:cs typeface="Arial"/>
                <a:sym typeface="Arial"/>
              </a:rPr>
              <a:t>PRIMATE DIVERSITY</a:t>
            </a:r>
          </a:p>
        </p:txBody>
      </p:sp>
      <p:sp>
        <p:nvSpPr>
          <p:cNvPr id="26" name="Shape 26"/>
          <p:cNvSpPr/>
          <p:nvPr/>
        </p:nvSpPr>
        <p:spPr>
          <a:xfrm>
            <a:off y="812800" x="0"/>
            <a:ext cy="4529650" cx="10138824"/>
          </a:xfrm>
          <a:prstGeom prst="rect">
            <a:avLst/>
          </a:prstGeom>
          <a:blipFill>
            <a:blip r:embed="rId3"/>
            <a:stretch>
              <a:fillRect/>
            </a:stretch>
          </a:blipFill>
        </p:spPr>
      </p:sp>
      <p:sp>
        <p:nvSpPr>
          <p:cNvPr id="27" name="Shape 27"/>
          <p:cNvSpPr txBox="1"/>
          <p:nvPr/>
        </p:nvSpPr>
        <p:spPr>
          <a:xfrm>
            <a:off y="5282600" x="305900"/>
            <a:ext cy="2289525" cx="9633524"/>
          </a:xfrm>
          <a:prstGeom prst="rect">
            <a:avLst/>
          </a:prstGeom>
        </p:spPr>
        <p:txBody>
          <a:bodyPr bIns="38100" rIns="38100" lIns="38100" tIns="38100" anchor="t" anchorCtr="0">
            <a:noAutofit/>
          </a:bodyPr>
          <a:lstStyle/>
          <a:p>
            <a:pPr rtl="0">
              <a:lnSpc>
                <a:spcPct val="100000"/>
              </a:lnSpc>
              <a:buNone/>
            </a:pPr>
            <a:r>
              <a:rPr sz="2400" lang="en-US">
                <a:solidFill>
                  <a:srgbClr val="000000"/>
                </a:solidFill>
                <a:latin typeface="Arial"/>
                <a:ea typeface="Arial"/>
                <a:cs typeface="Arial"/>
                <a:sym typeface="Arial"/>
              </a:rPr>
              <a:t>Study these pictures:  You will need to be able to identify primates by sight.  You will see more pictures of them throughout these slides.</a:t>
            </a:r>
          </a:p>
          <a:p>
            <a:r>
              <a:t/>
            </a:r>
          </a:p>
          <a:p>
            <a:pPr rtl="0">
              <a:lnSpc>
                <a:spcPct val="100000"/>
              </a:lnSpc>
              <a:buNone/>
            </a:pPr>
            <a:r>
              <a:rPr sz="2400" lang="en-US">
                <a:solidFill>
                  <a:srgbClr val="000000"/>
                </a:solidFill>
                <a:latin typeface="Arial"/>
                <a:ea typeface="Arial"/>
                <a:cs typeface="Arial"/>
                <a:sym typeface="Arial"/>
              </a:rPr>
              <a:t>Lemur, Tarsier, New World Monkey, Baboon,  Gibbon, Chimpanzee, Orangutan, Gorilla, Human</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y="0" x="0"/>
          <a:ext cy="0" cx="0"/>
          <a:chOff y="0" x="0"/>
          <a:chExt cy="0" cx="0"/>
        </a:xfrm>
      </p:grpSpPr>
      <p:sp>
        <p:nvSpPr>
          <p:cNvPr id="151" name="Shape 151"/>
          <p:cNvSpPr txBox="1"/>
          <p:nvPr/>
        </p:nvSpPr>
        <p:spPr>
          <a:xfrm>
            <a:off y="450425" x="404425"/>
            <a:ext cy="6824375" cx="3057975"/>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A.    Comparing Humans to Chimpanzees</a:t>
            </a:r>
            <a:br>
              <a:rPr sz="2666" lang="en-US">
                <a:solidFill>
                  <a:srgbClr val="000000"/>
                </a:solidFill>
                <a:latin typeface="Arial"/>
                <a:ea typeface="Arial"/>
                <a:cs typeface="Arial"/>
                <a:sym typeface="Arial"/>
              </a:rPr>
            </a:br>
            <a:br>
              <a:rPr sz="2666" lang="en-US">
                <a:solidFill>
                  <a:srgbClr val="000000"/>
                </a:solidFill>
                <a:latin typeface="Arial"/>
                <a:ea typeface="Arial"/>
                <a:cs typeface="Arial"/>
                <a:sym typeface="Arial"/>
              </a:rPr>
            </a:b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Compared to chimpanzees, in humans </a:t>
            </a:r>
            <a:br>
              <a:rPr sz="2666" lang="en-US">
                <a:solidFill>
                  <a:srgbClr val="000000"/>
                </a:solidFill>
                <a:latin typeface="Arial"/>
                <a:ea typeface="Arial"/>
                <a:cs typeface="Arial"/>
                <a:sym typeface="Arial"/>
              </a:rPr>
            </a:b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The skull is in the midline of the body.</a:t>
            </a:r>
          </a:p>
          <a:p>
            <a:r>
              <a:t/>
            </a:r>
          </a:p>
          <a:p>
            <a:pPr rtl="0">
              <a:lnSpc>
                <a:spcPct val="100000"/>
              </a:lnSpc>
              <a:buNone/>
            </a:pPr>
            <a:r>
              <a:rPr sz="2666" lang="en-US">
                <a:solidFill>
                  <a:srgbClr val="000000"/>
                </a:solidFill>
                <a:latin typeface="Arial"/>
                <a:ea typeface="Arial"/>
                <a:cs typeface="Arial"/>
                <a:sym typeface="Arial"/>
              </a:rPr>
              <a:t>The longer curved spine places the center of gravity over the feet.</a:t>
            </a:r>
          </a:p>
        </p:txBody>
      </p:sp>
      <p:sp>
        <p:nvSpPr>
          <p:cNvPr id="152" name="Shape 152"/>
          <p:cNvSpPr/>
          <p:nvPr/>
        </p:nvSpPr>
        <p:spPr>
          <a:xfrm>
            <a:off y="0" x="3860800"/>
            <a:ext cy="7598824" cx="6096000"/>
          </a:xfrm>
          <a:prstGeom prst="rect">
            <a:avLst/>
          </a:prstGeom>
          <a:blipFill>
            <a:blip r:embed="rId3"/>
            <a:stretch>
              <a:fillRect/>
            </a:stretch>
          </a:blipFill>
        </p:spPr>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y="0" x="0"/>
          <a:ext cy="0" cx="0"/>
          <a:chOff y="0" x="0"/>
          <a:chExt cy="0" cx="0"/>
        </a:xfrm>
      </p:grpSpPr>
      <p:sp>
        <p:nvSpPr>
          <p:cNvPr id="157" name="Shape 157"/>
          <p:cNvSpPr/>
          <p:nvPr/>
        </p:nvSpPr>
        <p:spPr>
          <a:xfrm>
            <a:off y="0" x="5486400"/>
            <a:ext cy="7598824" cx="4508500"/>
          </a:xfrm>
          <a:prstGeom prst="rect">
            <a:avLst/>
          </a:prstGeom>
          <a:blipFill>
            <a:blip r:embed="rId3"/>
            <a:stretch>
              <a:fillRect/>
            </a:stretch>
          </a:blipFill>
        </p:spPr>
      </p:sp>
      <p:sp>
        <p:nvSpPr>
          <p:cNvPr id="158" name="Shape 158"/>
          <p:cNvSpPr txBox="1"/>
          <p:nvPr/>
        </p:nvSpPr>
        <p:spPr>
          <a:xfrm>
            <a:off y="311850" x="323125"/>
            <a:ext cy="5422749" cx="5367575"/>
          </a:xfrm>
          <a:prstGeom prst="rect">
            <a:avLst/>
          </a:prstGeom>
        </p:spPr>
        <p:txBody>
          <a:bodyPr bIns="38100" rIns="38100" lIns="38100" tIns="38100" anchor="t" anchorCtr="0">
            <a:noAutofit/>
          </a:bodyPr>
          <a:lstStyle/>
          <a:p>
            <a:pPr rtl="0" lvl="0" marR="0" indent="-220133" marL="381000">
              <a:lnSpc>
                <a:spcPct val="100000"/>
              </a:lnSpc>
              <a:spcBef>
                <a:spcPts val="0"/>
              </a:spcBef>
              <a:spcAft>
                <a:spcPts val="0"/>
              </a:spcAft>
              <a:buClr>
                <a:srgbClr val="000000"/>
              </a:buClr>
              <a:buSzPct val="164609"/>
              <a:buFont typeface="Arial"/>
              <a:buChar char="•"/>
            </a:pPr>
            <a:r>
              <a:rPr sz="2666" lang="en-US">
                <a:solidFill>
                  <a:srgbClr val="000000"/>
                </a:solidFill>
                <a:latin typeface="Arial"/>
                <a:ea typeface="Arial"/>
                <a:cs typeface="Arial"/>
                <a:sym typeface="Arial"/>
              </a:rPr>
              <a:t>
</a:t>
            </a:r>
            <a:r>
              <a:rPr sz="2666" lang="en-US">
                <a:solidFill>
                  <a:srgbClr val="000000"/>
                </a:solidFill>
                <a:latin typeface="Arial"/>
                <a:ea typeface="Arial"/>
                <a:cs typeface="Arial"/>
                <a:sym typeface="Arial"/>
              </a:rPr>
              <a:t>The broader pelvis and hip joints prevent swaying when walking.</a:t>
            </a:r>
          </a:p>
          <a:p>
            <a:pPr rtl="0" lvl="0" marR="0" indent="-220133" marL="381000">
              <a:lnSpc>
                <a:spcPct val="100000"/>
              </a:lnSpc>
              <a:spcBef>
                <a:spcPts val="0"/>
              </a:spcBef>
              <a:spcAft>
                <a:spcPts val="0"/>
              </a:spcAft>
              <a:buClr>
                <a:srgbClr val="000000"/>
              </a:buClr>
              <a:buSzPct val="164609"/>
              <a:buFont typeface="Arial"/>
              <a:buChar char="•"/>
            </a:pPr>
            <a:r>
              <a:rPr sz="2666" lang="en-US">
                <a:solidFill>
                  <a:srgbClr val="000000"/>
                </a:solidFill>
                <a:latin typeface="Arial"/>
                <a:ea typeface="Arial"/>
                <a:cs typeface="Arial"/>
                <a:sym typeface="Arial"/>
              </a:rPr>
              <a:t>A longer neck on the femur in humans causes the femur to angle inward at the knees.</a:t>
            </a:r>
          </a:p>
          <a:p>
            <a:pPr rtl="0" lvl="0" marR="0" indent="-220133" marL="381000">
              <a:lnSpc>
                <a:spcPct val="100000"/>
              </a:lnSpc>
              <a:spcBef>
                <a:spcPts val="0"/>
              </a:spcBef>
              <a:spcAft>
                <a:spcPts val="0"/>
              </a:spcAft>
              <a:buClr>
                <a:srgbClr val="000000"/>
              </a:buClr>
              <a:buSzPct val="164609"/>
              <a:buFont typeface="Arial"/>
              <a:buChar char="•"/>
            </a:pPr>
            <a:r>
              <a:rPr sz="2666" lang="en-US">
                <a:solidFill>
                  <a:srgbClr val="000000"/>
                </a:solidFill>
                <a:latin typeface="Arial"/>
                <a:ea typeface="Arial"/>
                <a:cs typeface="Arial"/>
                <a:sym typeface="Arial"/>
              </a:rPr>
              <a:t>The human knee joint is modified to support the body’s weight.</a:t>
            </a:r>
          </a:p>
          <a:p>
            <a:pPr rtl="0" lvl="0" marR="0" indent="-220133" marL="381000">
              <a:lnSpc>
                <a:spcPct val="100000"/>
              </a:lnSpc>
              <a:spcBef>
                <a:spcPts val="0"/>
              </a:spcBef>
              <a:spcAft>
                <a:spcPts val="0"/>
              </a:spcAft>
              <a:buClr>
                <a:srgbClr val="000000"/>
              </a:buClr>
              <a:buSzPct val="164609"/>
              <a:buFont typeface="Arial"/>
              <a:buChar char="•"/>
            </a:pPr>
            <a:r>
              <a:rPr sz="2666" lang="en-US">
                <a:solidFill>
                  <a:srgbClr val="000000"/>
                </a:solidFill>
                <a:latin typeface="Arial"/>
                <a:ea typeface="Arial"/>
                <a:cs typeface="Arial"/>
                <a:sym typeface="Arial"/>
              </a:rPr>
              <a:t>The human toe is not opposable but the foot has an arch for long distance walking</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y="0" x="0"/>
          <a:ext cy="0" cx="0"/>
          <a:chOff y="0" x="0"/>
          <a:chExt cy="0" cx="0"/>
        </a:xfrm>
      </p:grpSpPr>
      <p:sp>
        <p:nvSpPr>
          <p:cNvPr id="163" name="Shape 163"/>
          <p:cNvSpPr/>
          <p:nvPr/>
        </p:nvSpPr>
        <p:spPr>
          <a:xfrm>
            <a:off y="0" x="4470400"/>
            <a:ext cy="7598824" cx="5397500"/>
          </a:xfrm>
          <a:prstGeom prst="rect">
            <a:avLst/>
          </a:prstGeom>
          <a:blipFill>
            <a:blip r:embed="rId3"/>
            <a:stretch>
              <a:fillRect/>
            </a:stretch>
          </a:blipFill>
        </p:spPr>
      </p:sp>
      <p:sp>
        <p:nvSpPr>
          <p:cNvPr id="164" name="Shape 164"/>
          <p:cNvSpPr txBox="1"/>
          <p:nvPr/>
        </p:nvSpPr>
        <p:spPr>
          <a:xfrm>
            <a:off y="102275" x="102750"/>
            <a:ext cy="7290849" cx="4407850"/>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Chimpanzee</a:t>
            </a:r>
          </a:p>
          <a:p>
            <a:r>
              <a:t/>
            </a:r>
          </a:p>
          <a:p>
            <a:pPr rtl="0">
              <a:lnSpc>
                <a:spcPct val="100000"/>
              </a:lnSpc>
              <a:buNone/>
            </a:pPr>
            <a:r>
              <a:rPr sz="2666" lang="en-US">
                <a:solidFill>
                  <a:srgbClr val="000000"/>
                </a:solidFill>
                <a:latin typeface="Arial"/>
                <a:ea typeface="Arial"/>
                <a:cs typeface="Arial"/>
                <a:sym typeface="Arial"/>
              </a:rPr>
              <a:t>1.  Spine exits from rear of skull</a:t>
            </a:r>
          </a:p>
          <a:p>
            <a:r>
              <a:t/>
            </a:r>
          </a:p>
          <a:p>
            <a:pPr rtl="0">
              <a:lnSpc>
                <a:spcPct val="100000"/>
              </a:lnSpc>
              <a:buNone/>
            </a:pPr>
            <a:r>
              <a:rPr sz="2666" lang="en-US">
                <a:solidFill>
                  <a:srgbClr val="000000"/>
                </a:solidFill>
                <a:latin typeface="Arial"/>
                <a:ea typeface="Arial"/>
                <a:cs typeface="Arial"/>
                <a:sym typeface="Arial"/>
              </a:rPr>
              <a:t>2.  Spine is C -shaped</a:t>
            </a:r>
          </a:p>
          <a:p>
            <a:r>
              <a:t/>
            </a:r>
          </a:p>
          <a:p>
            <a:pPr rtl="0">
              <a:lnSpc>
                <a:spcPct val="100000"/>
              </a:lnSpc>
              <a:buNone/>
            </a:pPr>
            <a:r>
              <a:rPr sz="2666" lang="en-US">
                <a:solidFill>
                  <a:srgbClr val="000000"/>
                </a:solidFill>
                <a:latin typeface="Arial"/>
                <a:ea typeface="Arial"/>
                <a:cs typeface="Arial"/>
                <a:sym typeface="Arial"/>
              </a:rPr>
              <a:t>3. pelvis is long and narrow</a:t>
            </a:r>
          </a:p>
          <a:p>
            <a:r>
              <a:t/>
            </a:r>
          </a:p>
          <a:p>
            <a:pPr rtl="0">
              <a:lnSpc>
                <a:spcPct val="100000"/>
              </a:lnSpc>
              <a:buNone/>
            </a:pPr>
            <a:r>
              <a:rPr sz="2666" lang="en-US">
                <a:solidFill>
                  <a:srgbClr val="000000"/>
                </a:solidFill>
                <a:latin typeface="Arial"/>
                <a:ea typeface="Arial"/>
                <a:cs typeface="Arial"/>
                <a:sym typeface="Arial"/>
              </a:rPr>
              <a:t>4. femurs angle out</a:t>
            </a:r>
          </a:p>
          <a:p>
            <a:r>
              <a:t/>
            </a:r>
          </a:p>
          <a:p>
            <a:pPr rtl="0">
              <a:lnSpc>
                <a:spcPct val="100000"/>
              </a:lnSpc>
              <a:buNone/>
            </a:pPr>
            <a:r>
              <a:rPr sz="2666" lang="en-US">
                <a:solidFill>
                  <a:srgbClr val="000000"/>
                </a:solidFill>
                <a:latin typeface="Arial"/>
                <a:ea typeface="Arial"/>
                <a:cs typeface="Arial"/>
                <a:sym typeface="Arial"/>
              </a:rPr>
              <a:t>5.  knee cannot support much weight</a:t>
            </a:r>
          </a:p>
          <a:p>
            <a:r>
              <a:t/>
            </a:r>
          </a:p>
          <a:p>
            <a:pPr rtl="0">
              <a:lnSpc>
                <a:spcPct val="100000"/>
              </a:lnSpc>
              <a:buNone/>
            </a:pPr>
            <a:r>
              <a:rPr sz="2666" lang="en-US">
                <a:solidFill>
                  <a:srgbClr val="000000"/>
                </a:solidFill>
                <a:latin typeface="Arial"/>
                <a:ea typeface="Arial"/>
                <a:cs typeface="Arial"/>
                <a:sym typeface="Arial"/>
              </a:rPr>
              <a:t>*all in all, they are not organized to walk upright</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y="0" x="0"/>
          <a:ext cy="0" cx="0"/>
          <a:chOff y="0" x="0"/>
          <a:chExt cy="0" cx="0"/>
        </a:xfrm>
      </p:grpSpPr>
      <p:sp>
        <p:nvSpPr>
          <p:cNvPr id="169" name="Shape 169"/>
          <p:cNvSpPr/>
          <p:nvPr/>
        </p:nvSpPr>
        <p:spPr>
          <a:xfrm>
            <a:off y="304800" x="101600"/>
            <a:ext cy="3407825" cx="10138824"/>
          </a:xfrm>
          <a:prstGeom prst="rect">
            <a:avLst/>
          </a:prstGeom>
          <a:blipFill>
            <a:blip r:embed="rId3"/>
            <a:stretch>
              <a:fillRect/>
            </a:stretch>
          </a:blipFill>
        </p:spPr>
      </p:sp>
      <p:sp>
        <p:nvSpPr>
          <p:cNvPr id="170" name="Shape 170"/>
          <p:cNvSpPr/>
          <p:nvPr/>
        </p:nvSpPr>
        <p:spPr>
          <a:xfrm>
            <a:off y="2031975" x="3556000"/>
            <a:ext cy="5271100" cx="3241175"/>
          </a:xfrm>
          <a:prstGeom prst="rect">
            <a:avLst/>
          </a:prstGeom>
          <a:blipFill>
            <a:blip r:embed="rId4"/>
            <a:stretch>
              <a:fillRect/>
            </a:stretch>
          </a:blipFill>
        </p:spPr>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y="0" x="0"/>
          <a:ext cy="0" cx="0"/>
          <a:chOff y="0" x="0"/>
          <a:chExt cy="0" cx="0"/>
        </a:xfrm>
      </p:grpSpPr>
      <p:sp>
        <p:nvSpPr>
          <p:cNvPr id="175" name="Shape 175"/>
          <p:cNvSpPr txBox="1"/>
          <p:nvPr/>
        </p:nvSpPr>
        <p:spPr>
          <a:xfrm>
            <a:off y="207650" x="221100"/>
            <a:ext cy="4188924" cx="9587400"/>
          </a:xfrm>
          <a:prstGeom prst="rect">
            <a:avLst/>
          </a:prstGeom>
        </p:spPr>
        <p:txBody>
          <a:bodyPr bIns="38100" rIns="38100" lIns="38100" tIns="38100" anchor="t" anchorCtr="0">
            <a:noAutofit/>
          </a:bodyPr>
          <a:lstStyle/>
          <a:p>
            <a:pPr rtl="0">
              <a:lnSpc>
                <a:spcPct val="100000"/>
              </a:lnSpc>
              <a:buNone/>
            </a:pPr>
            <a:r>
              <a:rPr sz="2666" lang="en-US" i="1">
                <a:solidFill>
                  <a:srgbClr val="000000"/>
                </a:solidFill>
                <a:latin typeface="Arial"/>
                <a:ea typeface="Arial"/>
                <a:cs typeface="Arial"/>
                <a:sym typeface="Arial"/>
              </a:rPr>
              <a:t>B. The Early Hominids</a:t>
            </a:r>
          </a:p>
          <a:p>
            <a:r>
              <a:t/>
            </a:r>
          </a:p>
          <a:p>
            <a:pPr rtl="0" lvl="0" marR="0" indent="-220133" marL="381000">
              <a:lnSpc>
                <a:spcPct val="100000"/>
              </a:lnSpc>
              <a:spcBef>
                <a:spcPts val="0"/>
              </a:spcBef>
              <a:spcAft>
                <a:spcPts val="0"/>
              </a:spcAft>
              <a:buClr>
                <a:srgbClr val="000000"/>
              </a:buClr>
              <a:buSzPct val="164609"/>
              <a:buFont typeface="Arial"/>
              <a:buChar char="•"/>
            </a:pPr>
            <a:r>
              <a:rPr sz="2666" lang="en-US" i="1">
                <a:solidFill>
                  <a:srgbClr val="000000"/>
                </a:solidFill>
                <a:latin typeface="Arial"/>
                <a:ea typeface="Arial"/>
                <a:cs typeface="Arial"/>
                <a:sym typeface="Arial"/>
              </a:rPr>
              <a:t>Until recently, science thought that the climate changed forests into savannas; there is little evidence of a shift in vegetation at 6 MYA.</a:t>
            </a:r>
          </a:p>
          <a:p>
            <a:pPr rtl="0" lvl="0" marR="0" indent="-220133" marL="381000">
              <a:lnSpc>
                <a:spcPct val="100000"/>
              </a:lnSpc>
              <a:spcBef>
                <a:spcPts val="0"/>
              </a:spcBef>
              <a:spcAft>
                <a:spcPts val="0"/>
              </a:spcAft>
              <a:buClr>
                <a:srgbClr val="000000"/>
              </a:buClr>
              <a:buSzPct val="164609"/>
              <a:buFont typeface="Arial"/>
              <a:buChar char="•"/>
            </a:pPr>
            <a:r>
              <a:rPr sz="2666" lang="en-US" i="1">
                <a:solidFill>
                  <a:srgbClr val="000000"/>
                </a:solidFill>
                <a:latin typeface="Arial"/>
                <a:ea typeface="Arial"/>
                <a:cs typeface="Arial"/>
                <a:sym typeface="Arial"/>
              </a:rPr>
              <a:t>Additional advantages of bipedalism include reduction of heat stroke and carrying food back to females.</a:t>
            </a:r>
          </a:p>
          <a:p>
            <a:pPr rtl="0" lvl="0" marR="0" indent="-220133" marL="381000">
              <a:lnSpc>
                <a:spcPct val="100000"/>
              </a:lnSpc>
              <a:spcBef>
                <a:spcPts val="0"/>
              </a:spcBef>
              <a:spcAft>
                <a:spcPts val="0"/>
              </a:spcAft>
              <a:buClr>
                <a:srgbClr val="000000"/>
              </a:buClr>
              <a:buSzPct val="164609"/>
              <a:buFont typeface="Arial"/>
              <a:buChar char="•"/>
            </a:pPr>
            <a:r>
              <a:rPr sz="2666" lang="en-US" i="1">
                <a:solidFill>
                  <a:srgbClr val="000000"/>
                </a:solidFill>
                <a:latin typeface="Arial"/>
                <a:ea typeface="Arial"/>
                <a:cs typeface="Arial"/>
                <a:sym typeface="Arial"/>
              </a:rPr>
              <a:t>While still living in trees, the first hominids may have walked upright on two feet (bipedalism) to collect overhead fruit.</a:t>
            </a:r>
          </a:p>
        </p:txBody>
      </p:sp>
      <p:sp>
        <p:nvSpPr>
          <p:cNvPr id="176" name="Shape 176"/>
          <p:cNvSpPr/>
          <p:nvPr/>
        </p:nvSpPr>
        <p:spPr>
          <a:xfrm>
            <a:off y="4165600" x="5588000"/>
            <a:ext cy="3314700" cx="3810000"/>
          </a:xfrm>
          <a:prstGeom prst="rect">
            <a:avLst/>
          </a:prstGeom>
          <a:blipFill>
            <a:blip r:embed="rId3"/>
            <a:stretch>
              <a:fillRect/>
            </a:stretch>
          </a:blipFill>
        </p:spPr>
      </p:sp>
      <p:sp>
        <p:nvSpPr>
          <p:cNvPr id="177" name="Shape 177"/>
          <p:cNvSpPr/>
          <p:nvPr/>
        </p:nvSpPr>
        <p:spPr>
          <a:xfrm>
            <a:off y="4876800" x="1016000"/>
            <a:ext cy="2369149" cx="3540999"/>
          </a:xfrm>
          <a:prstGeom prst="rect">
            <a:avLst/>
          </a:prstGeom>
          <a:blipFill>
            <a:blip r:embed="rId4"/>
            <a:stretch>
              <a:fillRect/>
            </a:stretch>
          </a:blipFill>
        </p:spPr>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y="0" x="0"/>
          <a:ext cy="0" cx="0"/>
          <a:chOff y="0" x="0"/>
          <a:chExt cy="0" cx="0"/>
        </a:xfrm>
      </p:grpSpPr>
      <p:sp>
        <p:nvSpPr>
          <p:cNvPr id="182" name="Shape 182"/>
          <p:cNvSpPr txBox="1"/>
          <p:nvPr/>
        </p:nvSpPr>
        <p:spPr>
          <a:xfrm>
            <a:off y="98600" x="102800"/>
            <a:ext cy="1779749" cx="9919850"/>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Early Hominid Fossils</a:t>
            </a:r>
          </a:p>
          <a:p>
            <a:pPr rtl="0">
              <a:lnSpc>
                <a:spcPct val="100000"/>
              </a:lnSpc>
              <a:buNone/>
            </a:pPr>
            <a:r>
              <a:rPr sz="2400" lang="en-US">
                <a:solidFill>
                  <a:srgbClr val="000000"/>
                </a:solidFill>
                <a:latin typeface="Arial"/>
                <a:ea typeface="Arial"/>
                <a:cs typeface="Arial"/>
                <a:sym typeface="Arial"/>
              </a:rPr>
              <a:t>The braincase of Sahelanthropus tchadensis has been dated at </a:t>
            </a:r>
            <a:r>
              <a:rPr sz="2133" lang="en-US">
                <a:solidFill>
                  <a:srgbClr val="000000"/>
                </a:solidFill>
                <a:latin typeface="Arial"/>
                <a:ea typeface="Arial"/>
                <a:cs typeface="Arial"/>
                <a:sym typeface="Arial"/>
              </a:rPr>
              <a:t>7 MYA.</a:t>
            </a:r>
          </a:p>
        </p:txBody>
      </p:sp>
      <p:sp>
        <p:nvSpPr>
          <p:cNvPr id="183" name="Shape 183"/>
          <p:cNvSpPr/>
          <p:nvPr/>
        </p:nvSpPr>
        <p:spPr>
          <a:xfrm>
            <a:off y="1422375" x="914400"/>
            <a:ext cy="3137750" cx="4792300"/>
          </a:xfrm>
          <a:prstGeom prst="rect">
            <a:avLst/>
          </a:prstGeom>
          <a:blipFill>
            <a:blip r:embed="rId3"/>
            <a:stretch>
              <a:fillRect/>
            </a:stretch>
          </a:blipFill>
        </p:spPr>
      </p:sp>
      <p:sp>
        <p:nvSpPr>
          <p:cNvPr id="184" name="Shape 184"/>
          <p:cNvSpPr/>
          <p:nvPr/>
        </p:nvSpPr>
        <p:spPr>
          <a:xfrm>
            <a:off y="1625600" x="6299200"/>
            <a:ext cy="2755900" cx="2540000"/>
          </a:xfrm>
          <a:prstGeom prst="rect">
            <a:avLst/>
          </a:prstGeom>
          <a:blipFill>
            <a:blip r:embed="rId4"/>
            <a:stretch>
              <a:fillRect/>
            </a:stretch>
          </a:blipFill>
        </p:spPr>
      </p:sp>
      <p:sp>
        <p:nvSpPr>
          <p:cNvPr id="185" name="Shape 185"/>
          <p:cNvSpPr txBox="1"/>
          <p:nvPr/>
        </p:nvSpPr>
        <p:spPr>
          <a:xfrm>
            <a:off y="5181600" x="304800"/>
            <a:ext cy="1864149" cx="4202849"/>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Skull fragments from Ardipithecus ramidus have been found; it was likely bipedal.</a:t>
            </a:r>
          </a:p>
          <a:p>
            <a:r>
              <a:t/>
            </a:r>
          </a:p>
          <a:p>
            <a:r>
              <a:t/>
            </a:r>
          </a:p>
        </p:txBody>
      </p:sp>
      <p:sp>
        <p:nvSpPr>
          <p:cNvPr id="186" name="Shape 186"/>
          <p:cNvSpPr/>
          <p:nvPr/>
        </p:nvSpPr>
        <p:spPr>
          <a:xfrm>
            <a:off y="4876800" x="4572000"/>
            <a:ext cy="2535050" cx="4727074"/>
          </a:xfrm>
          <a:prstGeom prst="rect">
            <a:avLst/>
          </a:prstGeom>
          <a:blipFill>
            <a:blip r:embed="rId5"/>
            <a:stretch>
              <a:fillRect/>
            </a:stretch>
          </a:blipFill>
        </p:spPr>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y="0" x="0"/>
          <a:ext cy="0" cx="0"/>
          <a:chOff y="0" x="0"/>
          <a:chExt cy="0" cx="0"/>
        </a:xfrm>
      </p:grpSpPr>
      <p:sp>
        <p:nvSpPr>
          <p:cNvPr id="191" name="Shape 191"/>
          <p:cNvSpPr txBox="1"/>
          <p:nvPr>
            <p:ph type="title"/>
          </p:nvPr>
        </p:nvSpPr>
        <p:spPr>
          <a:xfrm>
            <a:off y="51150" x="102300"/>
            <a:ext cy="290965" cx="2062324"/>
          </a:xfrm>
          <a:prstGeom prst="rect">
            <a:avLst/>
          </a:prstGeom>
        </p:spPr>
        <p:txBody>
          <a:bodyPr bIns="38100" rIns="38100" lIns="38100" tIns="38100" anchor="ctr" anchorCtr="0">
            <a:noAutofit/>
          </a:bodyPr>
          <a:lstStyle/>
          <a:p>
            <a:pPr algn="l" marR="0" indent="0" marL="0">
              <a:lnSpc>
                <a:spcPct val="120454"/>
              </a:lnSpc>
              <a:spcBef>
                <a:spcPts val="0"/>
              </a:spcBef>
              <a:spcAft>
                <a:spcPts val="0"/>
              </a:spcAft>
              <a:buNone/>
            </a:pPr>
            <a:r>
              <a:rPr sz="1222" lang="en-US">
                <a:solidFill>
                  <a:srgbClr val="000000"/>
                </a:solidFill>
                <a:latin typeface="Arial"/>
                <a:ea typeface="Arial"/>
                <a:cs typeface="Arial"/>
                <a:sym typeface="Arial"/>
              </a:rPr>
              <a:t>Figure 32.7</a:t>
            </a:r>
          </a:p>
        </p:txBody>
      </p:sp>
      <p:sp>
        <p:nvSpPr>
          <p:cNvPr id="192" name="Shape 192"/>
          <p:cNvSpPr/>
          <p:nvPr/>
        </p:nvSpPr>
        <p:spPr>
          <a:xfrm>
            <a:off y="709075" x="10575"/>
            <a:ext cy="6212399" cx="10138824"/>
          </a:xfrm>
          <a:prstGeom prst="rect">
            <a:avLst/>
          </a:prstGeom>
          <a:blipFill>
            <a:blip r:embed="rId3"/>
            <a:stretch>
              <a:fillRect/>
            </a:stretch>
          </a:blipFill>
        </p:spPr>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y="0" x="0"/>
          <a:ext cy="0" cx="0"/>
          <a:chOff y="0" x="0"/>
          <a:chExt cy="0" cx="0"/>
        </a:xfrm>
      </p:grpSpPr>
      <p:sp>
        <p:nvSpPr>
          <p:cNvPr id="197" name="Shape 197"/>
          <p:cNvSpPr/>
          <p:nvPr/>
        </p:nvSpPr>
        <p:spPr>
          <a:xfrm>
            <a:off y="101600" x="3454400"/>
            <a:ext cy="7598824" cx="6604000"/>
          </a:xfrm>
          <a:prstGeom prst="rect">
            <a:avLst/>
          </a:prstGeom>
          <a:blipFill>
            <a:blip r:embed="rId3"/>
            <a:stretch>
              <a:fillRect/>
            </a:stretch>
          </a:blipFill>
        </p:spPr>
      </p:sp>
      <p:sp>
        <p:nvSpPr>
          <p:cNvPr id="198" name="Shape 198"/>
          <p:cNvSpPr txBox="1"/>
          <p:nvPr/>
        </p:nvSpPr>
        <p:spPr>
          <a:xfrm>
            <a:off y="101600" x="101600"/>
            <a:ext cy="4662449" cx="4289175"/>
          </a:xfrm>
          <a:prstGeom prst="rect">
            <a:avLst/>
          </a:prstGeom>
          <a:solidFill>
            <a:srgbClr val="FFFFFF"/>
          </a:solidFill>
        </p:spPr>
        <p:txBody>
          <a:bodyPr bIns="38100" rIns="38100" lIns="38100" tIns="38100" anchor="t" anchorCtr="0">
            <a:noAutofit/>
          </a:bodyPr>
          <a:lstStyle/>
          <a:p>
            <a:pPr rtl="0">
              <a:lnSpc>
                <a:spcPct val="100000"/>
              </a:lnSpc>
              <a:buNone/>
            </a:pPr>
            <a:br>
              <a:rPr sz="2133" lang="en-US">
                <a:solidFill>
                  <a:srgbClr val="000000"/>
                </a:solidFill>
                <a:latin typeface="Arial"/>
                <a:ea typeface="Arial"/>
                <a:cs typeface="Arial"/>
                <a:sym typeface="Arial"/>
              </a:rPr>
            </a:br>
            <a:r>
              <a:rPr sz="2133" lang="en-US">
                <a:solidFill>
                  <a:srgbClr val="000000"/>
                </a:solidFill>
                <a:latin typeface="Arial"/>
                <a:ea typeface="Arial"/>
                <a:cs typeface="Arial"/>
                <a:sym typeface="Arial"/>
              </a:rPr>
              <a:t>32.3 Evolution of Later Hominids</a:t>
            </a:r>
          </a:p>
          <a:p>
            <a:r>
              <a:t/>
            </a:r>
          </a:p>
          <a:p>
            <a:pPr rtl="0" lvl="0" marR="0" indent="-186266" marL="381000">
              <a:lnSpc>
                <a:spcPct val="100000"/>
              </a:lnSpc>
              <a:spcBef>
                <a:spcPts val="0"/>
              </a:spcBef>
              <a:spcAft>
                <a:spcPts val="0"/>
              </a:spcAft>
              <a:buClr>
                <a:srgbClr val="000000"/>
              </a:buClr>
              <a:buSzPct val="169312"/>
              <a:buFont typeface="Arial"/>
              <a:buChar char="•"/>
            </a:pPr>
            <a:r>
              <a:rPr sz="2133" lang="en-US">
                <a:solidFill>
                  <a:srgbClr val="000000"/>
                </a:solidFill>
                <a:latin typeface="Arial"/>
                <a:ea typeface="Arial"/>
                <a:cs typeface="Arial"/>
                <a:sym typeface="Arial"/>
              </a:rPr>
              <a:t>Australopithecines evolved in Africa 4 MYA.</a:t>
            </a:r>
          </a:p>
          <a:p>
            <a:pPr rtl="0" lvl="0" marR="0" indent="-186266" marL="381000">
              <a:lnSpc>
                <a:spcPct val="100000"/>
              </a:lnSpc>
              <a:spcBef>
                <a:spcPts val="0"/>
              </a:spcBef>
              <a:spcAft>
                <a:spcPts val="0"/>
              </a:spcAft>
              <a:buClr>
                <a:srgbClr val="000000"/>
              </a:buClr>
              <a:buSzPct val="169312"/>
              <a:buFont typeface="Arial"/>
              <a:buChar char="•"/>
            </a:pPr>
            <a:r>
              <a:rPr sz="2133" lang="en-US">
                <a:solidFill>
                  <a:srgbClr val="000000"/>
                </a:solidFill>
                <a:latin typeface="Arial"/>
                <a:ea typeface="Arial"/>
                <a:cs typeface="Arial"/>
                <a:sym typeface="Arial"/>
              </a:rPr>
              <a:t>Expanding fossil records show it is not an orderly sequence between forms.</a:t>
            </a:r>
          </a:p>
          <a:p>
            <a:pPr rtl="0" lvl="0" marR="0" indent="-186266" marL="381000">
              <a:lnSpc>
                <a:spcPct val="100000"/>
              </a:lnSpc>
              <a:spcBef>
                <a:spcPts val="0"/>
              </a:spcBef>
              <a:spcAft>
                <a:spcPts val="0"/>
              </a:spcAft>
              <a:buClr>
                <a:srgbClr val="000000"/>
              </a:buClr>
              <a:buSzPct val="169312"/>
              <a:buFont typeface="Arial"/>
              <a:buChar char="•"/>
            </a:pPr>
            <a:r>
              <a:rPr sz="2133" lang="en-US">
                <a:solidFill>
                  <a:srgbClr val="000000"/>
                </a:solidFill>
                <a:latin typeface="Arial"/>
                <a:ea typeface="Arial"/>
                <a:cs typeface="Arial"/>
                <a:sym typeface="Arial"/>
              </a:rPr>
              <a:t>Australopithecines evolved and diversified in Africa with gracile and robust forms with varied diets; they show adaptations to different ways of life.</a:t>
            </a:r>
          </a:p>
        </p:txBody>
      </p:sp>
      <p:sp>
        <p:nvSpPr>
          <p:cNvPr id="199" name="Shape 199"/>
          <p:cNvSpPr/>
          <p:nvPr/>
        </p:nvSpPr>
        <p:spPr>
          <a:xfrm>
            <a:off y="4775200" x="1320800"/>
            <a:ext cy="2806675" cx="3771900"/>
          </a:xfrm>
          <a:prstGeom prst="rect">
            <a:avLst/>
          </a:prstGeom>
          <a:blipFill>
            <a:blip r:embed="rId4"/>
            <a:stretch>
              <a:fillRect/>
            </a:stretch>
          </a:blipFill>
        </p:spPr>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y="0" x="0"/>
          <a:ext cy="0" cx="0"/>
          <a:chOff y="0" x="0"/>
          <a:chExt cy="0" cx="0"/>
        </a:xfrm>
      </p:grpSpPr>
      <p:sp>
        <p:nvSpPr>
          <p:cNvPr id="204" name="Shape 204"/>
          <p:cNvSpPr/>
          <p:nvPr/>
        </p:nvSpPr>
        <p:spPr>
          <a:xfrm>
            <a:off y="101600" x="5689600"/>
            <a:ext cy="7407000" cx="4323124"/>
          </a:xfrm>
          <a:prstGeom prst="rect">
            <a:avLst/>
          </a:prstGeom>
          <a:blipFill>
            <a:blip r:embed="rId3"/>
            <a:stretch>
              <a:fillRect/>
            </a:stretch>
          </a:blipFill>
        </p:spPr>
      </p:sp>
      <p:sp>
        <p:nvSpPr>
          <p:cNvPr id="205" name="Shape 205"/>
          <p:cNvSpPr txBox="1"/>
          <p:nvPr/>
        </p:nvSpPr>
        <p:spPr>
          <a:xfrm>
            <a:off y="198950" x="207025"/>
            <a:ext cy="7248049" cx="5703600"/>
          </a:xfrm>
          <a:prstGeom prst="rect">
            <a:avLst/>
          </a:prstGeom>
        </p:spPr>
        <p:txBody>
          <a:bodyPr bIns="38100" rIns="38100" lIns="38100" tIns="38100" anchor="t" anchorCtr="0">
            <a:noAutofit/>
          </a:bodyPr>
          <a:lstStyle/>
          <a:p>
            <a:pPr rtl="0">
              <a:lnSpc>
                <a:spcPct val="100000"/>
              </a:lnSpc>
              <a:buNone/>
            </a:pPr>
            <a:r>
              <a:rPr sz="2666" lang="en-US" i="1">
                <a:solidFill>
                  <a:srgbClr val="000000"/>
                </a:solidFill>
                <a:latin typeface="Arial"/>
                <a:ea typeface="Arial"/>
                <a:cs typeface="Arial"/>
                <a:sym typeface="Arial"/>
              </a:rPr>
              <a:t>
</a:t>
            </a:r>
            <a:r>
              <a:rPr sz="2109" lang="en-US" i="1">
                <a:solidFill>
                  <a:srgbClr val="000000"/>
                </a:solidFill>
                <a:latin typeface="Arial"/>
                <a:ea typeface="Arial"/>
                <a:cs typeface="Arial"/>
                <a:sym typeface="Arial"/>
              </a:rPr>
              <a:t>Australopithecines (genus Australopithecus) evolved in Africa 4 MYA.</a:t>
            </a:r>
          </a:p>
          <a:p>
            <a:r>
              <a:t/>
            </a:r>
          </a:p>
          <a:p>
            <a:pPr rtl="0">
              <a:lnSpc>
                <a:spcPct val="100000"/>
              </a:lnSpc>
              <a:buNone/>
            </a:pPr>
            <a:r>
              <a:rPr sz="2109" lang="en-US" i="1">
                <a:solidFill>
                  <a:srgbClr val="000000"/>
                </a:solidFill>
                <a:latin typeface="Arial"/>
                <a:ea typeface="Arial"/>
                <a:cs typeface="Arial"/>
                <a:sym typeface="Arial"/>
              </a:rPr>
              <a:t>Australopithecus africanus, date about 2.8 MYA.</a:t>
            </a:r>
          </a:p>
          <a:p>
            <a:r>
              <a:t/>
            </a:r>
          </a:p>
          <a:p>
            <a:pPr rtl="0">
              <a:lnSpc>
                <a:spcPct val="100000"/>
              </a:lnSpc>
              <a:buNone/>
            </a:pPr>
            <a:r>
              <a:rPr sz="2109" lang="en-US" i="1">
                <a:solidFill>
                  <a:srgbClr val="000000"/>
                </a:solidFill>
                <a:latin typeface="Arial"/>
                <a:ea typeface="Arial"/>
                <a:cs typeface="Arial"/>
                <a:sym typeface="Arial"/>
              </a:rPr>
              <a:t>Australopithecus robustus was a robust type; dated from 2 to 1.5 MYA.</a:t>
            </a:r>
          </a:p>
          <a:p>
            <a:r>
              <a:t/>
            </a:r>
          </a:p>
          <a:p>
            <a:pPr rtl="0">
              <a:lnSpc>
                <a:spcPct val="100000"/>
              </a:lnSpc>
              <a:buNone/>
            </a:pPr>
            <a:r>
              <a:rPr sz="2109" lang="en-US" i="1">
                <a:solidFill>
                  <a:srgbClr val="000000"/>
                </a:solidFill>
                <a:latin typeface="Arial"/>
                <a:ea typeface="Arial"/>
                <a:cs typeface="Arial"/>
                <a:sym typeface="Arial"/>
              </a:rPr>
              <a:t>Australopithecus afarensis is based on many skeletal fragments (Lucy) dated at 3.18 MYA.</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y="0" x="0"/>
          <a:ext cy="0" cx="0"/>
          <a:chOff y="0" x="0"/>
          <a:chExt cy="0" cx="0"/>
        </a:xfrm>
      </p:grpSpPr>
      <p:sp>
        <p:nvSpPr>
          <p:cNvPr id="210" name="Shape 210"/>
          <p:cNvSpPr txBox="1"/>
          <p:nvPr/>
        </p:nvSpPr>
        <p:spPr>
          <a:xfrm>
            <a:off y="5588000" x="609600"/>
            <a:ext cy="1599025" cx="9124124"/>
          </a:xfrm>
          <a:prstGeom prst="rect">
            <a:avLst/>
          </a:prstGeom>
          <a:solidFill>
            <a:srgbClr val="FFFFFF"/>
          </a:solidFill>
        </p:spPr>
        <p:txBody>
          <a:bodyPr bIns="38100" rIns="38100" lIns="38100" tIns="38100" anchor="t" anchorCtr="0">
            <a:noAutofit/>
          </a:bodyPr>
          <a:lstStyle/>
          <a:p>
            <a:pPr rtl="0" lvl="0" marR="0" indent="-276577" marL="381000">
              <a:lnSpc>
                <a:spcPct val="100000"/>
              </a:lnSpc>
              <a:spcBef>
                <a:spcPts val="0"/>
              </a:spcBef>
              <a:spcAft>
                <a:spcPts val="0"/>
              </a:spcAft>
              <a:buClr>
                <a:srgbClr val="000000"/>
              </a:buClr>
              <a:buSzPct val="164608"/>
              <a:buFont typeface="Arial"/>
              <a:buChar char="•"/>
            </a:pPr>
            <a:r>
              <a:rPr sz="3555" lang="en-US" i="1">
                <a:solidFill>
                  <a:srgbClr val="000000"/>
                </a:solidFill>
                <a:latin typeface="Times New Roman"/>
                <a:ea typeface="Times New Roman"/>
                <a:cs typeface="Times New Roman"/>
                <a:sym typeface="Times New Roman"/>
              </a:rPr>
              <a:t>Africanus</a:t>
            </a:r>
            <a:r>
              <a:rPr sz="3555" lang="en-US">
                <a:solidFill>
                  <a:srgbClr val="000000"/>
                </a:solidFill>
                <a:latin typeface="Times New Roman"/>
                <a:ea typeface="Times New Roman"/>
                <a:cs typeface="Times New Roman"/>
                <a:sym typeface="Times New Roman"/>
              </a:rPr>
              <a:t> had a larger brain and is the best candidate as ancestor to early </a:t>
            </a:r>
            <a:r>
              <a:rPr sz="3555" lang="en-US" i="1">
                <a:solidFill>
                  <a:srgbClr val="000000"/>
                </a:solidFill>
                <a:latin typeface="Times New Roman"/>
                <a:ea typeface="Times New Roman"/>
                <a:cs typeface="Times New Roman"/>
                <a:sym typeface="Times New Roman"/>
              </a:rPr>
              <a:t>Homo.</a:t>
            </a:r>
          </a:p>
          <a:p>
            <a:pPr rtl="0" lvl="0" marR="0" indent="-276577" marL="381000">
              <a:lnSpc>
                <a:spcPct val="100000"/>
              </a:lnSpc>
              <a:spcBef>
                <a:spcPts val="0"/>
              </a:spcBef>
              <a:spcAft>
                <a:spcPts val="0"/>
              </a:spcAft>
              <a:buClr>
                <a:srgbClr val="000000"/>
              </a:buClr>
              <a:buSzPct val="164608"/>
              <a:buFont typeface="Arial"/>
              <a:buChar char="•"/>
            </a:pPr>
            <a:r>
              <a:rPr sz="3555" lang="en-US" i="1">
                <a:solidFill>
                  <a:srgbClr val="000000"/>
                </a:solidFill>
                <a:latin typeface="Times New Roman"/>
                <a:ea typeface="Times New Roman"/>
                <a:cs typeface="Times New Roman"/>
                <a:sym typeface="Times New Roman"/>
              </a:rPr>
              <a:t>Australopithecus afarensis</a:t>
            </a:r>
            <a:r>
              <a:rPr sz="3555" lang="en-US">
                <a:solidFill>
                  <a:srgbClr val="000000"/>
                </a:solidFill>
                <a:latin typeface="Times New Roman"/>
                <a:ea typeface="Times New Roman"/>
                <a:cs typeface="Times New Roman"/>
                <a:sym typeface="Times New Roman"/>
              </a:rPr>
              <a:t> is based on many skeletal fragments (Lucy) dated at 3.18 MYA.</a:t>
            </a:r>
          </a:p>
          <a:p>
            <a:pPr rtl="0" lvl="0" marR="0" indent="-276577" marL="381000">
              <a:lnSpc>
                <a:spcPct val="100000"/>
              </a:lnSpc>
              <a:spcBef>
                <a:spcPts val="0"/>
              </a:spcBef>
              <a:spcAft>
                <a:spcPts val="0"/>
              </a:spcAft>
              <a:buClr>
                <a:srgbClr val="000000"/>
              </a:buClr>
              <a:buSzPct val="164608"/>
              <a:buFont typeface="Arial"/>
              <a:buChar char="•"/>
            </a:pPr>
            <a:r>
              <a:rPr sz="3555" lang="en-US">
                <a:solidFill>
                  <a:srgbClr val="000000"/>
                </a:solidFill>
                <a:latin typeface="Times New Roman"/>
                <a:ea typeface="Times New Roman"/>
                <a:cs typeface="Times New Roman"/>
                <a:sym typeface="Times New Roman"/>
              </a:rPr>
              <a:t>Its brain was small at 400 cc.</a:t>
            </a:r>
          </a:p>
          <a:p>
            <a:pPr rtl="0" lvl="0" marR="0" indent="-276577" marL="381000">
              <a:lnSpc>
                <a:spcPct val="100000"/>
              </a:lnSpc>
              <a:spcBef>
                <a:spcPts val="0"/>
              </a:spcBef>
              <a:spcAft>
                <a:spcPts val="0"/>
              </a:spcAft>
              <a:buClr>
                <a:srgbClr val="000000"/>
              </a:buClr>
              <a:buSzPct val="164608"/>
              <a:buFont typeface="Arial"/>
              <a:buChar char="•"/>
            </a:pPr>
            <a:r>
              <a:rPr sz="3555" lang="en-US">
                <a:solidFill>
                  <a:srgbClr val="000000"/>
                </a:solidFill>
                <a:latin typeface="Times New Roman"/>
                <a:ea typeface="Times New Roman"/>
                <a:cs typeface="Times New Roman"/>
                <a:sym typeface="Times New Roman"/>
              </a:rPr>
              <a:t>This may have been ancestral to the robust types, </a:t>
            </a:r>
            <a:r>
              <a:rPr sz="3555" lang="en-US" i="1">
                <a:solidFill>
                  <a:srgbClr val="000000"/>
                </a:solidFill>
                <a:latin typeface="Times New Roman"/>
                <a:ea typeface="Times New Roman"/>
                <a:cs typeface="Times New Roman"/>
                <a:sym typeface="Times New Roman"/>
              </a:rPr>
              <a:t>A. aethiopicus</a:t>
            </a:r>
            <a:r>
              <a:rPr sz="3555" lang="en-US">
                <a:solidFill>
                  <a:srgbClr val="000000"/>
                </a:solidFill>
                <a:latin typeface="Times New Roman"/>
                <a:ea typeface="Times New Roman"/>
                <a:cs typeface="Times New Roman"/>
                <a:sym typeface="Times New Roman"/>
              </a:rPr>
              <a:t> and </a:t>
            </a:r>
            <a:r>
              <a:rPr sz="3555" lang="en-US" i="1">
                <a:solidFill>
                  <a:srgbClr val="000000"/>
                </a:solidFill>
                <a:latin typeface="Times New Roman"/>
                <a:ea typeface="Times New Roman"/>
                <a:cs typeface="Times New Roman"/>
                <a:sym typeface="Times New Roman"/>
              </a:rPr>
              <a:t>A. boisei,</a:t>
            </a:r>
            <a:r>
              <a:rPr sz="3555" lang="en-US">
                <a:solidFill>
                  <a:srgbClr val="000000"/>
                </a:solidFill>
                <a:latin typeface="Times New Roman"/>
                <a:ea typeface="Times New Roman"/>
                <a:cs typeface="Times New Roman"/>
                <a:sym typeface="Times New Roman"/>
              </a:rPr>
              <a:t> that later died out.</a:t>
            </a:r>
          </a:p>
        </p:txBody>
      </p:sp>
      <p:sp>
        <p:nvSpPr>
          <p:cNvPr id="211" name="Shape 211"/>
          <p:cNvSpPr/>
          <p:nvPr/>
        </p:nvSpPr>
        <p:spPr>
          <a:xfrm>
            <a:off y="304800" x="1219200"/>
            <a:ext cy="5092700" cx="7366000"/>
          </a:xfrm>
          <a:prstGeom prst="rect">
            <a:avLst/>
          </a:prstGeom>
          <a:blipFill>
            <a:blip r:embed="rId3"/>
            <a:stretch>
              <a:fillRect/>
            </a:stretch>
          </a:blipFill>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 name="Shape 31"/>
        <p:cNvGrpSpPr/>
        <p:nvPr/>
      </p:nvGrpSpPr>
      <p:grpSpPr>
        <a:xfrm>
          <a:off y="0" x="0"/>
          <a:ext cy="0" cx="0"/>
          <a:chOff y="0" x="0"/>
          <a:chExt cy="0" cx="0"/>
        </a:xfrm>
      </p:grpSpPr>
      <p:sp>
        <p:nvSpPr>
          <p:cNvPr id="32" name="Shape 32"/>
          <p:cNvSpPr/>
          <p:nvPr/>
        </p:nvSpPr>
        <p:spPr>
          <a:xfrm>
            <a:off y="101600" x="4470400"/>
            <a:ext cy="7598824" cx="5630324"/>
          </a:xfrm>
          <a:prstGeom prst="rect">
            <a:avLst/>
          </a:prstGeom>
          <a:blipFill>
            <a:blip r:embed="rId3"/>
            <a:stretch>
              <a:fillRect/>
            </a:stretch>
          </a:blipFill>
        </p:spPr>
      </p:sp>
      <p:sp>
        <p:nvSpPr>
          <p:cNvPr id="33" name="Shape 33"/>
          <p:cNvSpPr txBox="1"/>
          <p:nvPr/>
        </p:nvSpPr>
        <p:spPr>
          <a:xfrm>
            <a:off y="403425" x="306075"/>
            <a:ext cy="3525574" cx="5234575"/>
          </a:xfrm>
          <a:prstGeom prst="rect">
            <a:avLst/>
          </a:prstGeom>
        </p:spPr>
        <p:txBody>
          <a:bodyPr bIns="38100" rIns="38100" lIns="38100" tIns="38100" anchor="t" anchorCtr="0">
            <a:noAutofit/>
          </a:bodyPr>
          <a:lstStyle/>
          <a:p>
            <a:pPr rtl="0">
              <a:lnSpc>
                <a:spcPct val="100000"/>
              </a:lnSpc>
              <a:buNone/>
            </a:pPr>
            <a:r>
              <a:rPr b="1" sz="2400" lang="en-US">
                <a:solidFill>
                  <a:srgbClr val="000000"/>
                </a:solidFill>
                <a:latin typeface="verdana"/>
                <a:ea typeface="verdana"/>
                <a:cs typeface="verdana"/>
                <a:sym typeface="verdana"/>
              </a:rPr>
              <a:t>32.1 Evolution of Primates</a:t>
            </a:r>
          </a:p>
          <a:p>
            <a:r>
              <a:t/>
            </a:r>
          </a:p>
          <a:p>
            <a:pPr rtl="0">
              <a:lnSpc>
                <a:spcPct val="100000"/>
              </a:lnSpc>
              <a:buNone/>
            </a:pPr>
            <a:r>
              <a:rPr sz="2400" lang="en-US">
                <a:solidFill>
                  <a:srgbClr val="000000"/>
                </a:solidFill>
                <a:latin typeface="verdana"/>
                <a:ea typeface="verdana"/>
                <a:cs typeface="verdana"/>
                <a:sym typeface="verdana"/>
              </a:rPr>
              <a:t>A.    Primate Characteristics</a:t>
            </a:r>
          </a:p>
          <a:p>
            <a:r>
              <a:t/>
            </a:r>
          </a:p>
          <a:p>
            <a:pPr rtl="0" marR="0" indent="0" marL="381000">
              <a:lnSpc>
                <a:spcPct val="100000"/>
              </a:lnSpc>
              <a:spcBef>
                <a:spcPts val="0"/>
              </a:spcBef>
              <a:spcAft>
                <a:spcPts val="0"/>
              </a:spcAft>
              <a:buNone/>
            </a:pPr>
            <a:r>
              <a:rPr sz="2400" lang="en-US">
                <a:solidFill>
                  <a:srgbClr val="000000"/>
                </a:solidFill>
                <a:latin typeface="verdana"/>
                <a:ea typeface="verdana"/>
                <a:cs typeface="verdana"/>
                <a:sym typeface="verdana"/>
              </a:rPr>
              <a:t>1. </a:t>
            </a:r>
            <a:r>
              <a:rPr b="1" sz="2400" lang="en-US">
                <a:solidFill>
                  <a:srgbClr val="000000"/>
                </a:solidFill>
                <a:latin typeface="verdana"/>
                <a:ea typeface="verdana"/>
                <a:cs typeface="verdana"/>
                <a:sym typeface="verdana"/>
              </a:rPr>
              <a:t>Primates</a:t>
            </a:r>
            <a:r>
              <a:rPr sz="2400" lang="en-US">
                <a:solidFill>
                  <a:srgbClr val="000000"/>
                </a:solidFill>
                <a:latin typeface="verdana"/>
                <a:ea typeface="verdana"/>
                <a:cs typeface="verdana"/>
                <a:sym typeface="verdana"/>
              </a:rPr>
              <a:t> differ from other mammals by being adapted for </a:t>
            </a:r>
            <a:r>
              <a:rPr b="1" sz="2400" lang="en-US">
                <a:solidFill>
                  <a:srgbClr val="000000"/>
                </a:solidFill>
                <a:latin typeface="verdana"/>
                <a:ea typeface="verdana"/>
                <a:cs typeface="verdana"/>
                <a:sym typeface="verdana"/>
              </a:rPr>
              <a:t>arboreal</a:t>
            </a:r>
            <a:r>
              <a:rPr sz="2400" lang="en-US">
                <a:solidFill>
                  <a:srgbClr val="000000"/>
                </a:solidFill>
                <a:latin typeface="verdana"/>
                <a:ea typeface="verdana"/>
                <a:cs typeface="verdana"/>
                <a:sym typeface="verdana"/>
              </a:rPr>
              <a:t> life (living in trees).</a:t>
            </a:r>
          </a:p>
        </p:txBody>
      </p:sp>
      <p:sp>
        <p:nvSpPr>
          <p:cNvPr id="34" name="Shape 34"/>
          <p:cNvSpPr/>
          <p:nvPr/>
        </p:nvSpPr>
        <p:spPr>
          <a:xfrm>
            <a:off y="4168600" x="1120525"/>
            <a:ext cy="3054075" cx="3603274"/>
          </a:xfrm>
          <a:prstGeom prst="rect">
            <a:avLst/>
          </a:prstGeom>
          <a:blipFill>
            <a:blip r:embed="rId4"/>
            <a:stretch>
              <a:fillRect/>
            </a:stretch>
          </a:blipFill>
        </p:spPr>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y="0" x="0"/>
          <a:ext cy="0" cx="0"/>
          <a:chOff y="0" x="0"/>
          <a:chExt cy="0" cx="0"/>
        </a:xfrm>
      </p:grpSpPr>
      <p:sp>
        <p:nvSpPr>
          <p:cNvPr id="216" name="Shape 216"/>
          <p:cNvSpPr txBox="1"/>
          <p:nvPr/>
        </p:nvSpPr>
        <p:spPr>
          <a:xfrm>
            <a:off y="298125" x="304475"/>
            <a:ext cy="2148525" cx="9568774"/>
          </a:xfrm>
          <a:prstGeom prst="rect">
            <a:avLst/>
          </a:prstGeom>
        </p:spPr>
        <p:txBody>
          <a:bodyPr bIns="38100" rIns="38100" lIns="38100" tIns="38100" anchor="t" anchorCtr="0">
            <a:noAutofit/>
          </a:bodyPr>
          <a:lstStyle/>
          <a:p>
            <a:pPr rtl="0">
              <a:lnSpc>
                <a:spcPct val="100000"/>
              </a:lnSpc>
              <a:buNone/>
            </a:pPr>
            <a:r>
              <a:rPr b="1" sz="2666" lang="en-US">
                <a:solidFill>
                  <a:srgbClr val="000000"/>
                </a:solidFill>
                <a:latin typeface="Arial"/>
                <a:ea typeface="Arial"/>
                <a:cs typeface="Arial"/>
                <a:sym typeface="Arial"/>
              </a:rPr>
              <a:t>32.4  Evolution of Early </a:t>
            </a:r>
            <a:r>
              <a:rPr b="1" sz="2666" lang="en-US" i="1">
                <a:solidFill>
                  <a:srgbClr val="000000"/>
                </a:solidFill>
                <a:latin typeface="Arial"/>
                <a:ea typeface="Arial"/>
                <a:cs typeface="Arial"/>
                <a:sym typeface="Arial"/>
              </a:rPr>
              <a:t>Homo</a:t>
            </a:r>
          </a:p>
          <a:p>
            <a:pPr rtl="0">
              <a:lnSpc>
                <a:spcPct val="100000"/>
              </a:lnSpc>
              <a:buNone/>
            </a:pPr>
            <a:r>
              <a:rPr sz="2666" lang="en-US">
                <a:solidFill>
                  <a:srgbClr val="000000"/>
                </a:solidFill>
                <a:latin typeface="Times New Roman"/>
                <a:ea typeface="Times New Roman"/>
                <a:cs typeface="Times New Roman"/>
                <a:sym typeface="Times New Roman"/>
              </a:rPr>
              <a:t>1. Fossils are assigned to the genus </a:t>
            </a:r>
            <a:r>
              <a:rPr sz="2666" lang="en-US" i="1">
                <a:solidFill>
                  <a:srgbClr val="000000"/>
                </a:solidFill>
                <a:latin typeface="Times New Roman"/>
                <a:ea typeface="Times New Roman"/>
                <a:cs typeface="Times New Roman"/>
                <a:sym typeface="Times New Roman"/>
              </a:rPr>
              <a:t>Homo</a:t>
            </a:r>
            <a:r>
              <a:rPr sz="2666" lang="en-US">
                <a:solidFill>
                  <a:srgbClr val="000000"/>
                </a:solidFill>
                <a:latin typeface="Times New Roman"/>
                <a:ea typeface="Times New Roman"/>
                <a:cs typeface="Times New Roman"/>
                <a:sym typeface="Times New Roman"/>
              </a:rPr>
              <a:t> based on the following traits:</a:t>
            </a:r>
          </a:p>
          <a:p>
            <a:pPr rtl="0" marR="0" indent="0" marL="381000">
              <a:lnSpc>
                <a:spcPct val="100000"/>
              </a:lnSpc>
              <a:spcBef>
                <a:spcPts val="0"/>
              </a:spcBef>
              <a:spcAft>
                <a:spcPts val="0"/>
              </a:spcAft>
              <a:buNone/>
            </a:pPr>
            <a:r>
              <a:rPr sz="2666" lang="en-US">
                <a:solidFill>
                  <a:srgbClr val="000000"/>
                </a:solidFill>
                <a:latin typeface="Times New Roman"/>
                <a:ea typeface="Times New Roman"/>
                <a:cs typeface="Times New Roman"/>
                <a:sym typeface="Times New Roman"/>
              </a:rPr>
              <a:t>a.     brain size 600 cc or greater;</a:t>
            </a:r>
            <a:br>
              <a:rPr sz="2666" lang="en-US">
                <a:solidFill>
                  <a:srgbClr val="000000"/>
                </a:solidFill>
                <a:latin typeface="Times New Roman"/>
                <a:ea typeface="Times New Roman"/>
                <a:cs typeface="Times New Roman"/>
                <a:sym typeface="Times New Roman"/>
              </a:rPr>
            </a:br>
            <a:r>
              <a:rPr sz="2666" lang="en-US">
                <a:solidFill>
                  <a:srgbClr val="000000"/>
                </a:solidFill>
                <a:latin typeface="Times New Roman"/>
                <a:ea typeface="Times New Roman"/>
                <a:cs typeface="Times New Roman"/>
                <a:sym typeface="Times New Roman"/>
              </a:rPr>
              <a:t>b.     jaw and teeth are human-like; and </a:t>
            </a:r>
            <a:br>
              <a:rPr sz="2666" lang="en-US">
                <a:solidFill>
                  <a:srgbClr val="000000"/>
                </a:solidFill>
                <a:latin typeface="Times New Roman"/>
                <a:ea typeface="Times New Roman"/>
                <a:cs typeface="Times New Roman"/>
                <a:sym typeface="Times New Roman"/>
              </a:rPr>
            </a:br>
            <a:r>
              <a:rPr sz="2666" lang="en-US">
                <a:solidFill>
                  <a:srgbClr val="000000"/>
                </a:solidFill>
                <a:latin typeface="Times New Roman"/>
                <a:ea typeface="Times New Roman"/>
                <a:cs typeface="Times New Roman"/>
                <a:sym typeface="Times New Roman"/>
              </a:rPr>
              <a:t>c.     tool use seems evident.</a:t>
            </a:r>
          </a:p>
        </p:txBody>
      </p:sp>
      <p:sp>
        <p:nvSpPr>
          <p:cNvPr id="217" name="Shape 217"/>
          <p:cNvSpPr/>
          <p:nvPr/>
        </p:nvSpPr>
        <p:spPr>
          <a:xfrm>
            <a:off y="3454375" x="2235200"/>
            <a:ext cy="3860424" cx="4562525"/>
          </a:xfrm>
          <a:prstGeom prst="rect">
            <a:avLst/>
          </a:prstGeom>
          <a:blipFill>
            <a:blip r:embed="rId3"/>
            <a:stretch>
              <a:fillRect/>
            </a:stretch>
          </a:blipFill>
        </p:spPr>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y="0" x="0"/>
          <a:ext cy="0" cx="0"/>
          <a:chOff y="0" x="0"/>
          <a:chExt cy="0" cx="0"/>
        </a:xfrm>
      </p:grpSpPr>
      <p:sp>
        <p:nvSpPr>
          <p:cNvPr id="222" name="Shape 222"/>
          <p:cNvSpPr txBox="1"/>
          <p:nvPr/>
        </p:nvSpPr>
        <p:spPr>
          <a:xfrm>
            <a:off y="420500" x="304850"/>
            <a:ext cy="6838799" cx="5175325"/>
          </a:xfrm>
          <a:prstGeom prst="rect">
            <a:avLst/>
          </a:prstGeom>
        </p:spPr>
        <p:txBody>
          <a:bodyPr bIns="38100" rIns="38100" lIns="38100" tIns="38100" anchor="t" anchorCtr="0">
            <a:noAutofit/>
          </a:bodyPr>
          <a:lstStyle/>
          <a:p>
            <a:pPr rtl="0">
              <a:lnSpc>
                <a:spcPct val="100000"/>
              </a:lnSpc>
              <a:buNone/>
            </a:pPr>
            <a:r>
              <a:rPr sz="2400" lang="en-US">
                <a:solidFill>
                  <a:srgbClr val="000000"/>
                </a:solidFill>
                <a:latin typeface="Arial"/>
                <a:ea typeface="Arial"/>
                <a:cs typeface="Arial"/>
                <a:sym typeface="Arial"/>
              </a:rPr>
              <a:t>2. Homo habilis and Homo rudolfensis</a:t>
            </a:r>
            <a:br>
              <a:rPr sz="2400" lang="en-US">
                <a:solidFill>
                  <a:srgbClr val="000000"/>
                </a:solidFill>
                <a:latin typeface="Arial"/>
                <a:ea typeface="Arial"/>
                <a:cs typeface="Arial"/>
                <a:sym typeface="Arial"/>
              </a:rPr>
            </a:br>
            <a:br>
              <a:rPr sz="2400" lang="en-US">
                <a:solidFill>
                  <a:srgbClr val="000000"/>
                </a:solidFill>
                <a:latin typeface="Arial"/>
                <a:ea typeface="Arial"/>
                <a:cs typeface="Arial"/>
                <a:sym typeface="Arial"/>
              </a:rPr>
            </a:br>
            <a:r>
              <a:rPr sz="2400" lang="en-US">
                <a:solidFill>
                  <a:srgbClr val="000000"/>
                </a:solidFill>
                <a:latin typeface="Arial"/>
                <a:ea typeface="Arial"/>
                <a:cs typeface="Arial"/>
                <a:sym typeface="Arial"/>
              </a:rPr>
              <a:t>The oldest fossils to be classified in the genus Homo are dated at around 2 mya.</a:t>
            </a:r>
          </a:p>
          <a:p>
            <a:r>
              <a:t/>
            </a:r>
          </a:p>
          <a:p>
            <a:pPr rtl="0">
              <a:lnSpc>
                <a:spcPct val="100000"/>
              </a:lnSpc>
              <a:buNone/>
            </a:pPr>
            <a:r>
              <a:rPr sz="2400" lang="en-US">
                <a:solidFill>
                  <a:srgbClr val="000000"/>
                </a:solidFill>
                <a:latin typeface="Arial"/>
                <a:ea typeface="Arial"/>
                <a:cs typeface="Arial"/>
                <a:sym typeface="Arial"/>
              </a:rPr>
              <a:t>H. habilis and H. rudolfensis had a brain size as large as 8oo cc</a:t>
            </a:r>
            <a:br>
              <a:rPr sz="2400" lang="en-US">
                <a:solidFill>
                  <a:srgbClr val="000000"/>
                </a:solidFill>
                <a:latin typeface="Arial"/>
                <a:ea typeface="Arial"/>
                <a:cs typeface="Arial"/>
                <a:sym typeface="Arial"/>
              </a:rPr>
            </a:br>
            <a:r>
              <a:rPr sz="2400" lang="en-US">
                <a:solidFill>
                  <a:srgbClr val="000000"/>
                </a:solidFill>
                <a:latin typeface="Arial"/>
                <a:ea typeface="Arial"/>
                <a:cs typeface="Arial"/>
                <a:sym typeface="Arial"/>
              </a:rPr>
              <a:t>Cut marks on bones suggest the use of tools </a:t>
            </a:r>
            <a:br>
              <a:rPr sz="2400" lang="en-US">
                <a:solidFill>
                  <a:srgbClr val="000000"/>
                </a:solidFill>
                <a:latin typeface="Arial"/>
                <a:ea typeface="Arial"/>
                <a:cs typeface="Arial"/>
                <a:sym typeface="Arial"/>
              </a:rPr>
            </a:br>
            <a:r>
              <a:rPr sz="2400" lang="en-US">
                <a:solidFill>
                  <a:srgbClr val="000000"/>
                </a:solidFill>
                <a:latin typeface="Arial"/>
                <a:ea typeface="Arial"/>
                <a:cs typeface="Arial"/>
                <a:sym typeface="Arial"/>
              </a:rPr>
              <a:t>Skulls indicate that this hominid may have had speech</a:t>
            </a:r>
            <a:r>
              <a:rPr sz="2160" lang="en-US">
                <a:solidFill>
                  <a:srgbClr val="000000"/>
                </a:solidFill>
                <a:latin typeface="Arial"/>
                <a:ea typeface="Arial"/>
                <a:cs typeface="Arial"/>
                <a:sym typeface="Arial"/>
              </a:rPr>
              <a:t>Culture is dependent on the ability to speak and transmit knowledge; it is thought that the advantages of a culture to these hominids may have hastened the extinction of the</a:t>
            </a:r>
            <a:br>
              <a:rPr sz="2400" lang="en-US">
                <a:solidFill>
                  <a:srgbClr val="000000"/>
                </a:solidFill>
                <a:latin typeface="Arial"/>
                <a:ea typeface="Arial"/>
                <a:cs typeface="Arial"/>
                <a:sym typeface="Arial"/>
              </a:rPr>
            </a:br>
            <a:r>
              <a:rPr sz="2400" lang="en-US">
                <a:solidFill>
                  <a:srgbClr val="000000"/>
                </a:solidFill>
                <a:latin typeface="Arial"/>
                <a:ea typeface="Arial"/>
                <a:cs typeface="Arial"/>
                <a:sym typeface="Arial"/>
              </a:rPr>
              <a:t>austropithecines.</a:t>
            </a:r>
          </a:p>
        </p:txBody>
      </p:sp>
      <p:sp>
        <p:nvSpPr>
          <p:cNvPr id="223" name="Shape 223"/>
          <p:cNvSpPr/>
          <p:nvPr/>
        </p:nvSpPr>
        <p:spPr>
          <a:xfrm>
            <a:off y="304800" x="6400800"/>
            <a:ext cy="4052600" cx="3465575"/>
          </a:xfrm>
          <a:prstGeom prst="rect">
            <a:avLst/>
          </a:prstGeom>
          <a:blipFill>
            <a:blip r:embed="rId3"/>
            <a:stretch>
              <a:fillRect/>
            </a:stretch>
          </a:blipFill>
        </p:spPr>
      </p:sp>
      <p:sp>
        <p:nvSpPr>
          <p:cNvPr id="224" name="Shape 224"/>
          <p:cNvSpPr/>
          <p:nvPr/>
        </p:nvSpPr>
        <p:spPr>
          <a:xfrm>
            <a:off y="4572000" x="7112000"/>
            <a:ext cy="2852024" cx="2180224"/>
          </a:xfrm>
          <a:prstGeom prst="rect">
            <a:avLst/>
          </a:prstGeom>
          <a:blipFill>
            <a:blip r:embed="rId4"/>
            <a:stretch>
              <a:fillRect/>
            </a:stretch>
          </a:blipFill>
        </p:spPr>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y="0" x="0"/>
          <a:ext cy="0" cx="0"/>
          <a:chOff y="0" x="0"/>
          <a:chExt cy="0" cx="0"/>
        </a:xfrm>
      </p:grpSpPr>
      <p:sp>
        <p:nvSpPr>
          <p:cNvPr id="229" name="Shape 229"/>
          <p:cNvSpPr txBox="1"/>
          <p:nvPr/>
        </p:nvSpPr>
        <p:spPr>
          <a:xfrm>
            <a:off y="224800" x="307775"/>
            <a:ext cy="6821549" cx="5978399"/>
          </a:xfrm>
          <a:prstGeom prst="rect">
            <a:avLst/>
          </a:prstGeom>
        </p:spPr>
        <p:txBody>
          <a:bodyPr bIns="38100" rIns="38100" lIns="38100" tIns="38100" anchor="t" anchorCtr="0">
            <a:noAutofit/>
          </a:bodyPr>
          <a:lstStyle/>
          <a:p>
            <a:pPr rtl="0">
              <a:lnSpc>
                <a:spcPct val="100000"/>
              </a:lnSpc>
              <a:buNone/>
            </a:pP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3. Homo ergaster and Homo erectus</a:t>
            </a:r>
          </a:p>
          <a:p>
            <a:pPr rtl="0" lvl="0" marR="0" indent="-220133" marL="381000">
              <a:lnSpc>
                <a:spcPct val="100000"/>
              </a:lnSpc>
              <a:spcBef>
                <a:spcPts val="0"/>
              </a:spcBef>
              <a:spcAft>
                <a:spcPts val="0"/>
              </a:spcAft>
              <a:buClr>
                <a:srgbClr val="000000"/>
              </a:buClr>
              <a:buSzPct val="164609"/>
              <a:buFont typeface="Arial"/>
              <a:buChar char="•"/>
            </a:pPr>
            <a:r>
              <a:rPr sz="2666" lang="en-US">
                <a:solidFill>
                  <a:srgbClr val="000000"/>
                </a:solidFill>
                <a:latin typeface="Arial"/>
                <a:ea typeface="Arial"/>
                <a:cs typeface="Arial"/>
                <a:sym typeface="Arial"/>
              </a:rPr>
              <a:t>Eugene DuBois, a Dutch anatomist, unearthed the first H. erectus bones in Java in 1891.</a:t>
            </a:r>
          </a:p>
          <a:p>
            <a:pPr rtl="0" lvl="0" marR="0" indent="-220133" marL="381000">
              <a:lnSpc>
                <a:spcPct val="100000"/>
              </a:lnSpc>
              <a:spcBef>
                <a:spcPts val="0"/>
              </a:spcBef>
              <a:spcAft>
                <a:spcPts val="0"/>
              </a:spcAft>
              <a:buClr>
                <a:srgbClr val="000000"/>
              </a:buClr>
              <a:buSzPct val="164609"/>
              <a:buFont typeface="Arial"/>
              <a:buChar char="•"/>
            </a:pPr>
            <a:r>
              <a:rPr sz="2666" lang="en-US">
                <a:solidFill>
                  <a:srgbClr val="000000"/>
                </a:solidFill>
                <a:latin typeface="Arial"/>
                <a:ea typeface="Arial"/>
                <a:cs typeface="Arial"/>
                <a:sym typeface="Arial"/>
              </a:rPr>
              <a:t>Fossils found in Africa, Asia, and Europe date between 1.9 and 0.3 million years ago.</a:t>
            </a:r>
          </a:p>
          <a:p>
            <a:pPr rtl="0" lvl="0" marR="0" indent="-220133" marL="381000">
              <a:lnSpc>
                <a:spcPct val="100000"/>
              </a:lnSpc>
              <a:spcBef>
                <a:spcPts val="0"/>
              </a:spcBef>
              <a:spcAft>
                <a:spcPts val="0"/>
              </a:spcAft>
              <a:buClr>
                <a:srgbClr val="000000"/>
              </a:buClr>
              <a:buSzPct val="164609"/>
              <a:buFont typeface="Arial"/>
              <a:buChar char="•"/>
            </a:pPr>
            <a:r>
              <a:rPr sz="2666" lang="en-US">
                <a:solidFill>
                  <a:srgbClr val="000000"/>
                </a:solidFill>
                <a:latin typeface="Arial"/>
                <a:ea typeface="Arial"/>
                <a:cs typeface="Arial"/>
                <a:sym typeface="Arial"/>
              </a:rPr>
              <a:t>The African and Asian types may be different species.</a:t>
            </a:r>
          </a:p>
          <a:p>
            <a:r>
              <a:t/>
            </a:r>
          </a:p>
          <a:p>
            <a:r>
              <a:t/>
            </a:r>
          </a:p>
          <a:p>
            <a:pPr rtl="0">
              <a:lnSpc>
                <a:spcPct val="100000"/>
              </a:lnSpc>
              <a:buNone/>
            </a:pPr>
            <a:r>
              <a:rPr sz="2666" lang="en-US">
                <a:solidFill>
                  <a:srgbClr val="000000"/>
                </a:solidFill>
                <a:latin typeface="Arial"/>
                <a:ea typeface="Arial"/>
                <a:cs typeface="Arial"/>
                <a:sym typeface="Arial"/>
              </a:rPr>
              <a:t>*H. ergaster and H. erectus are very similar, the locations of the fossils differ but they may be the same species</a:t>
            </a:r>
          </a:p>
          <a:p>
            <a:r>
              <a:t/>
            </a:r>
          </a:p>
        </p:txBody>
      </p:sp>
      <p:sp>
        <p:nvSpPr>
          <p:cNvPr id="230" name="Shape 230"/>
          <p:cNvSpPr/>
          <p:nvPr/>
        </p:nvSpPr>
        <p:spPr>
          <a:xfrm>
            <a:off y="304800" x="6197600"/>
            <a:ext cy="2994549" cx="3743225"/>
          </a:xfrm>
          <a:prstGeom prst="rect">
            <a:avLst/>
          </a:prstGeom>
          <a:blipFill>
            <a:blip r:embed="rId3"/>
            <a:stretch>
              <a:fillRect/>
            </a:stretch>
          </a:blipFill>
        </p:spPr>
      </p:sp>
      <p:sp>
        <p:nvSpPr>
          <p:cNvPr id="231" name="Shape 231"/>
          <p:cNvSpPr txBox="1"/>
          <p:nvPr/>
        </p:nvSpPr>
        <p:spPr>
          <a:xfrm>
            <a:off y="3251200" x="6299200"/>
            <a:ext cy="1795225" cx="3643524"/>
          </a:xfrm>
          <a:prstGeom prst="rect">
            <a:avLst/>
          </a:prstGeom>
        </p:spPr>
        <p:txBody>
          <a:bodyPr bIns="38100" rIns="38100" lIns="38100" tIns="38100" anchor="t" anchorCtr="0">
            <a:noAutofit/>
          </a:bodyPr>
          <a:lstStyle/>
          <a:p>
            <a:pPr rtl="0">
              <a:lnSpc>
                <a:spcPct val="100000"/>
              </a:lnSpc>
              <a:buNone/>
            </a:pPr>
            <a:r>
              <a:rPr sz="1600" lang="en-US">
                <a:solidFill>
                  <a:srgbClr val="000000"/>
                </a:solidFill>
                <a:latin typeface="Arial"/>
                <a:ea typeface="Arial"/>
                <a:cs typeface="Arial"/>
                <a:sym typeface="Arial"/>
              </a:rPr>
              <a:t>Homo ergaster was tall and muscular. Slim hips and long legs enabled this species to walk long distances. Their skin was smooth to cool themselves through sweating.</a:t>
            </a:r>
          </a:p>
        </p:txBody>
      </p:sp>
      <p:sp>
        <p:nvSpPr>
          <p:cNvPr id="232" name="Shape 232"/>
          <p:cNvSpPr/>
          <p:nvPr/>
        </p:nvSpPr>
        <p:spPr>
          <a:xfrm>
            <a:off y="4876800" x="6604000"/>
            <a:ext cy="2539974" cx="3048000"/>
          </a:xfrm>
          <a:prstGeom prst="rect">
            <a:avLst/>
          </a:prstGeom>
          <a:blipFill>
            <a:blip r:embed="rId4"/>
            <a:stretch>
              <a:fillRect/>
            </a:stretch>
          </a:blipFill>
        </p:spPr>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y="0" x="0"/>
          <a:ext cy="0" cx="0"/>
          <a:chOff y="0" x="0"/>
          <a:chExt cy="0" cx="0"/>
        </a:xfrm>
      </p:grpSpPr>
      <p:sp>
        <p:nvSpPr>
          <p:cNvPr id="237" name="Shape 237"/>
          <p:cNvSpPr txBox="1"/>
          <p:nvPr/>
        </p:nvSpPr>
        <p:spPr>
          <a:xfrm>
            <a:off y="507975" x="304800"/>
            <a:ext cy="5880025" cx="5895725"/>
          </a:xfrm>
          <a:prstGeom prst="rect">
            <a:avLst/>
          </a:prstGeom>
        </p:spPr>
        <p:txBody>
          <a:bodyPr bIns="38100" rIns="38100" lIns="38100" tIns="38100" anchor="t" anchorCtr="0">
            <a:noAutofit/>
          </a:bodyPr>
          <a:lstStyle/>
          <a:p>
            <a:pPr rtl="0" lvl="0" marR="0" indent="-220133" marL="381000">
              <a:lnSpc>
                <a:spcPct val="100000"/>
              </a:lnSpc>
              <a:spcBef>
                <a:spcPts val="0"/>
              </a:spcBef>
              <a:spcAft>
                <a:spcPts val="0"/>
              </a:spcAft>
              <a:buClr>
                <a:srgbClr val="000000"/>
              </a:buClr>
              <a:buSzPct val="164609"/>
              <a:buFont typeface="Arial"/>
              <a:buChar char="•"/>
            </a:pPr>
            <a:r>
              <a:rPr sz="2666" lang="en-US">
                <a:solidFill>
                  <a:srgbClr val="000000"/>
                </a:solidFill>
                <a:latin typeface="Arial"/>
                <a:ea typeface="Arial"/>
                <a:cs typeface="Arial"/>
                <a:sym typeface="Arial"/>
              </a:rPr>
              <a:t>H. erectus had a brain capacity of 1000 cc, was taller than H. habilis, and had a striding gait.</a:t>
            </a:r>
          </a:p>
          <a:p>
            <a:pPr rtl="0" lvl="0" marR="0" indent="-220133" marL="381000">
              <a:lnSpc>
                <a:spcPct val="100000"/>
              </a:lnSpc>
              <a:spcBef>
                <a:spcPts val="0"/>
              </a:spcBef>
              <a:spcAft>
                <a:spcPts val="0"/>
              </a:spcAft>
              <a:buClr>
                <a:srgbClr val="000000"/>
              </a:buClr>
              <a:buSzPct val="164609"/>
              <a:buFont typeface="Arial"/>
              <a:buChar char="•"/>
            </a:pPr>
            <a:r>
              <a:rPr sz="2666" lang="en-US">
                <a:solidFill>
                  <a:srgbClr val="000000"/>
                </a:solidFill>
                <a:latin typeface="Arial"/>
                <a:ea typeface="Arial"/>
                <a:cs typeface="Arial"/>
                <a:sym typeface="Arial"/>
              </a:rPr>
              <a:t>H. erectus fossils found in Java and the Republic of Georgia at 1.9 MYA and 1.6 MYA indicates an early migration from Africa, followed by H. erectus evolving in Asia and spreading to other areas.</a:t>
            </a:r>
          </a:p>
          <a:p>
            <a:pPr rtl="0" lvl="0" marR="0" indent="-220133" marL="381000">
              <a:lnSpc>
                <a:spcPct val="100000"/>
              </a:lnSpc>
              <a:spcBef>
                <a:spcPts val="0"/>
              </a:spcBef>
              <a:spcAft>
                <a:spcPts val="0"/>
              </a:spcAft>
              <a:buClr>
                <a:srgbClr val="000000"/>
              </a:buClr>
              <a:buSzPct val="164609"/>
              <a:buFont typeface="Arial"/>
              <a:buChar char="•"/>
            </a:pPr>
            <a:r>
              <a:rPr sz="2666" lang="en-US">
                <a:solidFill>
                  <a:srgbClr val="000000"/>
                </a:solidFill>
                <a:latin typeface="Arial"/>
                <a:ea typeface="Arial"/>
                <a:cs typeface="Arial"/>
                <a:sym typeface="Arial"/>
              </a:rPr>
              <a:t>These are the first hominids to use fire, fashion more advanced tools, to be systematic game hunters, and possibly to use home bases.</a:t>
            </a:r>
          </a:p>
        </p:txBody>
      </p:sp>
      <p:sp>
        <p:nvSpPr>
          <p:cNvPr id="238" name="Shape 238"/>
          <p:cNvSpPr/>
          <p:nvPr/>
        </p:nvSpPr>
        <p:spPr>
          <a:xfrm>
            <a:off y="711175" x="6604000"/>
            <a:ext cy="4991425" cx="3432949"/>
          </a:xfrm>
          <a:prstGeom prst="rect">
            <a:avLst/>
          </a:prstGeom>
          <a:blipFill>
            <a:blip r:embed="rId3"/>
            <a:stretch>
              <a:fillRect/>
            </a:stretch>
          </a:blipFill>
        </p:spPr>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y="0" x="0"/>
          <a:ext cy="0" cx="0"/>
          <a:chOff y="0" x="0"/>
          <a:chExt cy="0" cx="0"/>
        </a:xfrm>
      </p:grpSpPr>
      <p:sp>
        <p:nvSpPr>
          <p:cNvPr id="243" name="Shape 243"/>
          <p:cNvSpPr/>
          <p:nvPr/>
        </p:nvSpPr>
        <p:spPr>
          <a:xfrm>
            <a:off y="812800" x="1219200"/>
            <a:ext cy="6146774" cx="8001000"/>
          </a:xfrm>
          <a:prstGeom prst="rect">
            <a:avLst/>
          </a:prstGeom>
          <a:blipFill>
            <a:blip r:embed="rId3"/>
            <a:stretch>
              <a:fillRect/>
            </a:stretch>
          </a:blipFill>
        </p:spPr>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y="0" x="0"/>
          <a:ext cy="0" cx="0"/>
          <a:chOff y="0" x="0"/>
          <a:chExt cy="0" cx="0"/>
        </a:xfrm>
      </p:grpSpPr>
      <p:sp>
        <p:nvSpPr>
          <p:cNvPr id="248" name="Shape 248"/>
          <p:cNvSpPr txBox="1"/>
          <p:nvPr/>
        </p:nvSpPr>
        <p:spPr>
          <a:xfrm>
            <a:off y="438450" x="406700"/>
            <a:ext cy="4801050" cx="5235924"/>
          </a:xfrm>
          <a:prstGeom prst="rect">
            <a:avLst/>
          </a:prstGeom>
        </p:spPr>
        <p:txBody>
          <a:bodyPr bIns="38100" rIns="38100" lIns="38100" tIns="38100" anchor="t" anchorCtr="0">
            <a:noAutofit/>
          </a:bodyPr>
          <a:lstStyle/>
          <a:p>
            <a:pPr rtl="0" lvl="0" marR="0" indent="-203200" marL="381000">
              <a:lnSpc>
                <a:spcPct val="100000"/>
              </a:lnSpc>
              <a:spcBef>
                <a:spcPts val="0"/>
              </a:spcBef>
              <a:spcAft>
                <a:spcPts val="0"/>
              </a:spcAft>
              <a:buClr>
                <a:srgbClr val="000000"/>
              </a:buClr>
              <a:buSzPct val="166666"/>
              <a:buFont typeface="Arial"/>
              <a:buChar char="•"/>
            </a:pPr>
            <a:r>
              <a:rPr sz="2400" lang="en-US">
                <a:solidFill>
                  <a:srgbClr val="000000"/>
                </a:solidFill>
                <a:latin typeface="Arial"/>
                <a:ea typeface="Arial"/>
                <a:cs typeface="Arial"/>
                <a:sym typeface="Arial"/>
              </a:rPr>
              <a:t>
</a:t>
            </a:r>
            <a:r>
              <a:rPr sz="2400" lang="en-US">
                <a:solidFill>
                  <a:srgbClr val="000000"/>
                </a:solidFill>
                <a:latin typeface="Arial"/>
                <a:ea typeface="Arial"/>
                <a:cs typeface="Arial"/>
                <a:sym typeface="Arial"/>
              </a:rPr>
              <a:t>Fossil remains of Homo floresiensis were discovered in 2004 on the island of Flores in the South Pacific; it was the size of a three-year-old human being but with a braincase only one-third the size.</a:t>
            </a:r>
          </a:p>
          <a:p>
            <a:pPr rtl="0" lvl="0" marR="0" indent="-203200" marL="381000">
              <a:lnSpc>
                <a:spcPct val="100000"/>
              </a:lnSpc>
              <a:spcBef>
                <a:spcPts val="0"/>
              </a:spcBef>
              <a:spcAft>
                <a:spcPts val="0"/>
              </a:spcAft>
              <a:buClr>
                <a:srgbClr val="000000"/>
              </a:buClr>
              <a:buSzPct val="166666"/>
              <a:buFont typeface="Arial"/>
              <a:buChar char="•"/>
            </a:pPr>
            <a:r>
              <a:rPr sz="2400" lang="en-US">
                <a:solidFill>
                  <a:srgbClr val="000000"/>
                </a:solidFill>
                <a:latin typeface="Arial"/>
                <a:ea typeface="Arial"/>
                <a:cs typeface="Arial"/>
                <a:sym typeface="Arial"/>
              </a:rPr>
              <a:t>Researchers believe this species evolved from normal sized H. erectus, but underwent “island dwarfing.”</a:t>
            </a:r>
          </a:p>
        </p:txBody>
      </p:sp>
      <p:sp>
        <p:nvSpPr>
          <p:cNvPr id="249" name="Shape 249"/>
          <p:cNvSpPr/>
          <p:nvPr/>
        </p:nvSpPr>
        <p:spPr>
          <a:xfrm>
            <a:off y="609600" x="5892800"/>
            <a:ext cy="2643974" cx="3658650"/>
          </a:xfrm>
          <a:prstGeom prst="rect">
            <a:avLst/>
          </a:prstGeom>
          <a:blipFill>
            <a:blip r:embed="rId3"/>
            <a:stretch>
              <a:fillRect/>
            </a:stretch>
          </a:blipFill>
        </p:spPr>
      </p:sp>
      <p:sp>
        <p:nvSpPr>
          <p:cNvPr id="250" name="Shape 250"/>
          <p:cNvSpPr txBox="1"/>
          <p:nvPr/>
        </p:nvSpPr>
        <p:spPr>
          <a:xfrm>
            <a:off y="3556000" x="5791200"/>
            <a:ext cy="3353599" cx="3861700"/>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Times New Roman"/>
                <a:ea typeface="Times New Roman"/>
                <a:cs typeface="Times New Roman"/>
                <a:sym typeface="Times New Roman"/>
              </a:rPr>
              <a:t>Flores has been described (in the journal Nature) as "a kind of Lost World", where archaic animals, elsewhere long extinct, had evolved into giant and dwarf forms through allopatric speciation, due to its location East of the </a:t>
            </a:r>
            <a:r>
              <a:rPr u="sng" sz="2666" lang="en-US">
                <a:solidFill>
                  <a:srgbClr val="000000"/>
                </a:solidFill>
                <a:latin typeface="Times New Roman"/>
                <a:ea typeface="Times New Roman"/>
                <a:cs typeface="Times New Roman"/>
                <a:sym typeface="Times New Roman"/>
              </a:rPr>
              <a:t>Wallace Line</a:t>
            </a:r>
            <a:r>
              <a:rPr sz="2666" lang="en-US">
                <a:solidFill>
                  <a:srgbClr val="000000"/>
                </a:solidFill>
                <a:latin typeface="Times New Roman"/>
                <a:ea typeface="Times New Roman"/>
                <a:cs typeface="Times New Roman"/>
                <a:sym typeface="Times New Roman"/>
              </a:rPr>
              <a:t>.</a:t>
            </a:r>
          </a:p>
          <a:p>
            <a:r>
              <a:t/>
            </a:r>
          </a:p>
          <a:p>
            <a:pPr rtl="0">
              <a:lnSpc>
                <a:spcPct val="100000"/>
              </a:lnSpc>
              <a:buNone/>
            </a:pPr>
            <a:r>
              <a:rPr sz="2666" lang="en-US">
                <a:solidFill>
                  <a:srgbClr val="000000"/>
                </a:solidFill>
                <a:latin typeface="Times New Roman"/>
                <a:ea typeface="Times New Roman"/>
                <a:cs typeface="Times New Roman"/>
                <a:sym typeface="Times New Roman"/>
              </a:rPr>
              <a:t>The island had dwarf elephants and giant monitor lizards akin to the Komodo dragon, as well as H. floresiensis, which can be considered a species of diminutive human.</a:t>
            </a:r>
          </a:p>
          <a:p>
            <a:r>
              <a:t/>
            </a:r>
          </a:p>
          <a:p>
            <a:pPr rtl="0">
              <a:lnSpc>
                <a:spcPct val="100000"/>
              </a:lnSpc>
              <a:buNone/>
            </a:pPr>
            <a:r>
              <a:rPr sz="2666" lang="en-US">
                <a:solidFill>
                  <a:srgbClr val="000000"/>
                </a:solidFill>
                <a:latin typeface="Times New Roman"/>
                <a:ea typeface="Times New Roman"/>
                <a:cs typeface="Times New Roman"/>
                <a:sym typeface="Times New Roman"/>
              </a:rPr>
              <a:t>The discoverers have called members of the diminutive species "hobbits", after J.R.R. Tolkien's fictional race of roughly the same height.</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y="0" x="0"/>
          <a:ext cy="0" cx="0"/>
          <a:chOff y="0" x="0"/>
          <a:chExt cy="0" cx="0"/>
        </a:xfrm>
      </p:grpSpPr>
      <p:sp>
        <p:nvSpPr>
          <p:cNvPr id="255" name="Shape 255"/>
          <p:cNvSpPr txBox="1"/>
          <p:nvPr/>
        </p:nvSpPr>
        <p:spPr>
          <a:xfrm>
            <a:off y="395075" x="516450"/>
            <a:ext cy="907799" cx="7777924"/>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Comparison of 3 hominid species</a:t>
            </a:r>
          </a:p>
        </p:txBody>
      </p:sp>
      <p:sp>
        <p:nvSpPr>
          <p:cNvPr id="256" name="Shape 256"/>
          <p:cNvSpPr/>
          <p:nvPr/>
        </p:nvSpPr>
        <p:spPr>
          <a:xfrm>
            <a:off y="1524000" x="1219200"/>
            <a:ext cy="5417124" cx="7922475"/>
          </a:xfrm>
          <a:prstGeom prst="rect">
            <a:avLst/>
          </a:prstGeom>
          <a:blipFill>
            <a:blip r:embed="rId3"/>
            <a:stretch>
              <a:fillRect/>
            </a:stretch>
          </a:blipFill>
        </p:spPr>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y="0" x="0"/>
          <a:ext cy="0" cx="0"/>
          <a:chOff y="0" x="0"/>
          <a:chExt cy="0" cx="0"/>
        </a:xfrm>
      </p:grpSpPr>
      <p:sp>
        <p:nvSpPr>
          <p:cNvPr id="261" name="Shape 261"/>
          <p:cNvSpPr/>
          <p:nvPr/>
        </p:nvSpPr>
        <p:spPr>
          <a:xfrm>
            <a:off y="406400" x="3352800"/>
            <a:ext cy="6858000" cx="6439425"/>
          </a:xfrm>
          <a:prstGeom prst="rect">
            <a:avLst/>
          </a:prstGeom>
          <a:blipFill>
            <a:blip r:embed="rId3"/>
            <a:stretch>
              <a:fillRect/>
            </a:stretch>
          </a:blipFill>
        </p:spPr>
      </p:sp>
      <p:sp>
        <p:nvSpPr>
          <p:cNvPr id="262" name="Shape 262"/>
          <p:cNvSpPr txBox="1"/>
          <p:nvPr/>
        </p:nvSpPr>
        <p:spPr>
          <a:xfrm>
            <a:off y="505775" x="309400"/>
            <a:ext cy="2878049" cx="2675475"/>
          </a:xfrm>
          <a:prstGeom prst="rect">
            <a:avLst/>
          </a:prstGeom>
        </p:spPr>
        <p:txBody>
          <a:bodyPr bIns="38100" rIns="38100" lIns="38100" tIns="38100" anchor="t" anchorCtr="0">
            <a:noAutofit/>
          </a:bodyPr>
          <a:lstStyle/>
          <a:p>
            <a:pPr rtl="0">
              <a:lnSpc>
                <a:spcPct val="100000"/>
              </a:lnSpc>
              <a:buNone/>
            </a:pPr>
            <a:r>
              <a:rPr u="sng" sz="2666" lang="en-US">
                <a:solidFill>
                  <a:srgbClr val="0000FF"/>
                </a:solidFill>
                <a:latin typeface="Arial"/>
                <a:ea typeface="Arial"/>
                <a:cs typeface="Arial"/>
                <a:sym typeface="Arial"/>
                <a:hlinkClick r:id="rId4"/>
              </a:rPr>
              <a:t>Hobbit Article at ScienceDaily</a:t>
            </a:r>
          </a:p>
          <a:p>
            <a:r>
              <a:t/>
            </a:r>
          </a:p>
          <a:p>
            <a:pPr rtl="0">
              <a:lnSpc>
                <a:spcPct val="100000"/>
              </a:lnSpc>
              <a:buNone/>
            </a:pPr>
            <a:r>
              <a:rPr u="sng" sz="2666" lang="en-US">
                <a:solidFill>
                  <a:srgbClr val="0000FF"/>
                </a:solidFill>
                <a:latin typeface="Arial"/>
                <a:ea typeface="Arial"/>
                <a:cs typeface="Arial"/>
                <a:sym typeface="Arial"/>
                <a:hlinkClick r:id="rId5"/>
              </a:rPr>
              <a:t>Becoming Human; Part 2/4</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y="0" x="0"/>
          <a:ext cy="0" cx="0"/>
          <a:chOff y="0" x="0"/>
          <a:chExt cy="0" cx="0"/>
        </a:xfrm>
      </p:grpSpPr>
      <p:sp>
        <p:nvSpPr>
          <p:cNvPr id="267" name="Shape 267"/>
          <p:cNvSpPr/>
          <p:nvPr/>
        </p:nvSpPr>
        <p:spPr>
          <a:xfrm>
            <a:off y="381000" x="1589450"/>
            <a:ext cy="6858000" cx="6981049"/>
          </a:xfrm>
          <a:prstGeom prst="rect">
            <a:avLst/>
          </a:prstGeom>
          <a:blipFill>
            <a:blip r:embed="rId3"/>
            <a:stretch>
              <a:fillRect/>
            </a:stretch>
          </a:blipFill>
        </p:spPr>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y="0" x="0"/>
          <a:ext cy="0" cx="0"/>
          <a:chOff y="0" x="0"/>
          <a:chExt cy="0" cx="0"/>
        </a:xfrm>
      </p:grpSpPr>
      <p:sp>
        <p:nvSpPr>
          <p:cNvPr id="272" name="Shape 272"/>
          <p:cNvSpPr txBox="1"/>
          <p:nvPr/>
        </p:nvSpPr>
        <p:spPr>
          <a:xfrm>
            <a:off y="304800" x="203200"/>
            <a:ext cy="6591600" cx="4292899"/>
          </a:xfrm>
          <a:prstGeom prst="rect">
            <a:avLst/>
          </a:prstGeom>
        </p:spPr>
        <p:txBody>
          <a:bodyPr bIns="38100" rIns="38100" lIns="38100" tIns="38100" anchor="t" anchorCtr="0">
            <a:noAutofit/>
          </a:bodyPr>
          <a:lstStyle/>
          <a:p>
            <a:pPr rtl="0">
              <a:lnSpc>
                <a:spcPct val="100000"/>
              </a:lnSpc>
              <a:buNone/>
            </a:pPr>
            <a:br>
              <a:rPr sz="2133" lang="en-US">
                <a:solidFill>
                  <a:srgbClr val="000000"/>
                </a:solidFill>
                <a:latin typeface="Arial"/>
                <a:ea typeface="Arial"/>
                <a:cs typeface="Arial"/>
                <a:sym typeface="Arial"/>
              </a:rPr>
            </a:br>
            <a:r>
              <a:rPr sz="2133" lang="en-US">
                <a:solidFill>
                  <a:srgbClr val="000000"/>
                </a:solidFill>
                <a:latin typeface="Arial"/>
                <a:ea typeface="Arial"/>
                <a:cs typeface="Arial"/>
                <a:sym typeface="Arial"/>
              </a:rPr>
              <a:t>32.5 Evolution of Later Homo</a:t>
            </a:r>
            <a:br>
              <a:rPr sz="2133" lang="en-US">
                <a:solidFill>
                  <a:srgbClr val="000000"/>
                </a:solidFill>
                <a:latin typeface="Arial"/>
                <a:ea typeface="Arial"/>
                <a:cs typeface="Arial"/>
                <a:sym typeface="Arial"/>
              </a:rPr>
            </a:br>
            <a:br>
              <a:rPr sz="2133" lang="en-US">
                <a:solidFill>
                  <a:srgbClr val="000000"/>
                </a:solidFill>
                <a:latin typeface="Arial"/>
                <a:ea typeface="Arial"/>
                <a:cs typeface="Arial"/>
                <a:sym typeface="Arial"/>
              </a:rPr>
            </a:br>
            <a:r>
              <a:rPr sz="2133" lang="en-US">
                <a:solidFill>
                  <a:srgbClr val="000000"/>
                </a:solidFill>
                <a:latin typeface="Arial"/>
                <a:ea typeface="Arial"/>
                <a:cs typeface="Arial"/>
                <a:sym typeface="Arial"/>
              </a:rPr>
              <a:t>Two contradicting hypotheses are suggested about the origin of modern humans</a:t>
            </a:r>
            <a:br>
              <a:rPr sz="2133" lang="en-US">
                <a:solidFill>
                  <a:srgbClr val="000000"/>
                </a:solidFill>
                <a:latin typeface="Arial"/>
                <a:ea typeface="Arial"/>
                <a:cs typeface="Arial"/>
                <a:sym typeface="Arial"/>
              </a:rPr>
            </a:br>
            <a:br>
              <a:rPr sz="2133" lang="en-US">
                <a:solidFill>
                  <a:srgbClr val="000000"/>
                </a:solidFill>
                <a:latin typeface="Arial"/>
                <a:ea typeface="Arial"/>
                <a:cs typeface="Arial"/>
                <a:sym typeface="Arial"/>
              </a:rPr>
            </a:br>
            <a:r>
              <a:rPr sz="2133" lang="en-US">
                <a:solidFill>
                  <a:srgbClr val="000000"/>
                </a:solidFill>
                <a:latin typeface="Arial"/>
                <a:ea typeface="Arial"/>
                <a:cs typeface="Arial"/>
                <a:sym typeface="Arial"/>
              </a:rPr>
              <a:t>1. The multiregional continuity hypothesis proposes that modern humans originated separately in Asia, Europe, and Africa.</a:t>
            </a:r>
            <a:br>
              <a:rPr sz="2133" lang="en-US">
                <a:solidFill>
                  <a:srgbClr val="000000"/>
                </a:solidFill>
                <a:latin typeface="Arial"/>
                <a:ea typeface="Arial"/>
                <a:cs typeface="Arial"/>
                <a:sym typeface="Arial"/>
              </a:rPr>
            </a:br>
            <a:br>
              <a:rPr sz="2133" lang="en-US">
                <a:solidFill>
                  <a:srgbClr val="000000"/>
                </a:solidFill>
                <a:latin typeface="Arial"/>
                <a:ea typeface="Arial"/>
                <a:cs typeface="Arial"/>
                <a:sym typeface="Arial"/>
              </a:rPr>
            </a:br>
            <a:br>
              <a:rPr sz="2133" lang="en-US">
                <a:solidFill>
                  <a:srgbClr val="000000"/>
                </a:solidFill>
                <a:latin typeface="Arial"/>
                <a:ea typeface="Arial"/>
                <a:cs typeface="Arial"/>
                <a:sym typeface="Arial"/>
              </a:rPr>
            </a:br>
            <a:r>
              <a:rPr sz="2133" lang="en-US">
                <a:solidFill>
                  <a:srgbClr val="000000"/>
                </a:solidFill>
                <a:latin typeface="Arial"/>
                <a:ea typeface="Arial"/>
                <a:cs typeface="Arial"/>
                <a:sym typeface="Arial"/>
              </a:rPr>
              <a:t>a. If valid, then a distinctive continuity in anatomy and genetic variation is expected in each location.</a:t>
            </a:r>
            <a:br>
              <a:rPr sz="2133" lang="en-US">
                <a:solidFill>
                  <a:srgbClr val="000000"/>
                </a:solidFill>
                <a:latin typeface="Arial"/>
                <a:ea typeface="Arial"/>
                <a:cs typeface="Arial"/>
                <a:sym typeface="Arial"/>
              </a:rPr>
            </a:br>
            <a:r>
              <a:rPr sz="2133" lang="en-US">
                <a:solidFill>
                  <a:srgbClr val="000000"/>
                </a:solidFill>
                <a:latin typeface="Arial"/>
                <a:ea typeface="Arial"/>
                <a:cs typeface="Arial"/>
                <a:sym typeface="Arial"/>
              </a:rPr>
              <a:t>b. Evolution of modern humans would be essentially similar in several different places.</a:t>
            </a:r>
          </a:p>
        </p:txBody>
      </p:sp>
      <p:sp>
        <p:nvSpPr>
          <p:cNvPr id="273" name="Shape 273"/>
          <p:cNvSpPr/>
          <p:nvPr/>
        </p:nvSpPr>
        <p:spPr>
          <a:xfrm>
            <a:off y="406400" x="4572000"/>
            <a:ext cy="6289350" cx="5379649"/>
          </a:xfrm>
          <a:prstGeom prst="rect">
            <a:avLst/>
          </a:prstGeom>
          <a:blipFill>
            <a:blip r:embed="rId3"/>
            <a:stretch>
              <a:fillRect/>
            </a:stretch>
          </a:blipFill>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 name="Shape 38"/>
        <p:cNvGrpSpPr/>
        <p:nvPr/>
      </p:nvGrpSpPr>
      <p:grpSpPr>
        <a:xfrm>
          <a:off y="0" x="0"/>
          <a:ext cy="0" cx="0"/>
          <a:chOff y="0" x="0"/>
          <a:chExt cy="0" cx="0"/>
        </a:xfrm>
      </p:grpSpPr>
      <p:sp>
        <p:nvSpPr>
          <p:cNvPr id="39" name="Shape 39"/>
          <p:cNvSpPr txBox="1"/>
          <p:nvPr>
            <p:ph type="title"/>
          </p:nvPr>
        </p:nvSpPr>
        <p:spPr>
          <a:xfrm>
            <a:off y="51150" x="102300"/>
            <a:ext cy="651225" cx="3258249"/>
          </a:xfrm>
          <a:prstGeom prst="rect">
            <a:avLst/>
          </a:prstGeom>
        </p:spPr>
        <p:txBody>
          <a:bodyPr bIns="38100" rIns="38100" lIns="38100" tIns="38100" anchor="ctr" anchorCtr="0">
            <a:noAutofit/>
          </a:bodyPr>
          <a:lstStyle/>
          <a:p>
            <a:pPr algn="l" marR="0" indent="0" marL="0">
              <a:lnSpc>
                <a:spcPct val="120454"/>
              </a:lnSpc>
              <a:spcBef>
                <a:spcPts val="0"/>
              </a:spcBef>
              <a:spcAft>
                <a:spcPts val="0"/>
              </a:spcAft>
              <a:buNone/>
            </a:pPr>
            <a:r>
              <a:rPr sz="1222" lang="en-US">
                <a:solidFill>
                  <a:srgbClr val="000000"/>
                </a:solidFill>
                <a:latin typeface="Arial"/>
                <a:ea typeface="Arial"/>
                <a:cs typeface="Arial"/>
                <a:sym typeface="Arial"/>
              </a:rPr>
              <a:t>Comparison of Primate Hands</a:t>
            </a:r>
          </a:p>
        </p:txBody>
      </p:sp>
      <p:sp>
        <p:nvSpPr>
          <p:cNvPr id="40" name="Shape 40"/>
          <p:cNvSpPr/>
          <p:nvPr/>
        </p:nvSpPr>
        <p:spPr>
          <a:xfrm>
            <a:off y="0" x="3657600"/>
            <a:ext cy="7598824" cx="6381750"/>
          </a:xfrm>
          <a:prstGeom prst="rect">
            <a:avLst/>
          </a:prstGeom>
          <a:blipFill>
            <a:blip r:embed="rId3"/>
            <a:stretch>
              <a:fillRect/>
            </a:stretch>
          </a:blipFill>
        </p:spPr>
      </p:sp>
      <p:sp>
        <p:nvSpPr>
          <p:cNvPr id="41" name="Shape 41"/>
          <p:cNvSpPr txBox="1"/>
          <p:nvPr/>
        </p:nvSpPr>
        <p:spPr>
          <a:xfrm>
            <a:off y="1117600" x="203200"/>
            <a:ext cy="6199599" cx="3770724"/>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2.  Forelimbs &amp; Hindlimbs</a:t>
            </a:r>
          </a:p>
          <a:p>
            <a:r>
              <a:t/>
            </a:r>
          </a:p>
          <a:p>
            <a:pPr rtl="0">
              <a:lnSpc>
                <a:spcPct val="100000"/>
              </a:lnSpc>
              <a:buNone/>
            </a:pPr>
            <a:r>
              <a:rPr sz="2133" lang="en-US">
                <a:solidFill>
                  <a:srgbClr val="000000"/>
                </a:solidFill>
                <a:latin typeface="Arial"/>
                <a:ea typeface="Arial"/>
                <a:cs typeface="Arial"/>
                <a:sym typeface="Arial"/>
              </a:rPr>
              <a:t>a.  five digits each.</a:t>
            </a:r>
            <a:br>
              <a:rPr sz="2133" lang="en-US">
                <a:solidFill>
                  <a:srgbClr val="000000"/>
                </a:solidFill>
                <a:latin typeface="Arial"/>
                <a:ea typeface="Arial"/>
                <a:cs typeface="Arial"/>
                <a:sym typeface="Arial"/>
              </a:rPr>
            </a:br>
            <a:r>
              <a:rPr sz="2133" lang="en-US">
                <a:solidFill>
                  <a:srgbClr val="000000"/>
                </a:solidFill>
                <a:latin typeface="Arial"/>
                <a:ea typeface="Arial"/>
                <a:cs typeface="Arial"/>
                <a:sym typeface="Arial"/>
              </a:rPr>
              <a:t>b.  flat nails replace claws and sensitive pads develop on the underside of fingers and toes.</a:t>
            </a:r>
            <a:br>
              <a:rPr sz="2133" lang="en-US">
                <a:solidFill>
                  <a:srgbClr val="000000"/>
                </a:solidFill>
                <a:latin typeface="Arial"/>
                <a:ea typeface="Arial"/>
                <a:cs typeface="Arial"/>
                <a:sym typeface="Arial"/>
              </a:rPr>
            </a:br>
            <a:r>
              <a:rPr sz="2133" lang="en-US">
                <a:solidFill>
                  <a:srgbClr val="000000"/>
                </a:solidFill>
                <a:latin typeface="Arial"/>
                <a:ea typeface="Arial"/>
                <a:cs typeface="Arial"/>
                <a:sym typeface="Arial"/>
              </a:rPr>
              <a:t>c. Many primate hands have an opposable thumb; some also have an opposable big toe.</a:t>
            </a:r>
            <a:br>
              <a:rPr sz="2133" lang="en-US">
                <a:solidFill>
                  <a:srgbClr val="000000"/>
                </a:solidFill>
                <a:latin typeface="Arial"/>
                <a:ea typeface="Arial"/>
                <a:cs typeface="Arial"/>
                <a:sym typeface="Arial"/>
              </a:rPr>
            </a:br>
            <a:r>
              <a:rPr sz="2133" lang="en-US">
                <a:solidFill>
                  <a:srgbClr val="000000"/>
                </a:solidFill>
                <a:latin typeface="Arial"/>
                <a:ea typeface="Arial"/>
                <a:cs typeface="Arial"/>
                <a:sym typeface="Arial"/>
              </a:rPr>
              <a:t>d. These features allow the free grasping of tree limbs and easy harvesting of fruit.</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y="0" x="0"/>
          <a:ext cy="0" cx="0"/>
          <a:chOff y="0" x="0"/>
          <a:chExt cy="0" cx="0"/>
        </a:xfrm>
      </p:grpSpPr>
      <p:sp>
        <p:nvSpPr>
          <p:cNvPr id="278" name="Shape 278"/>
          <p:cNvSpPr txBox="1"/>
          <p:nvPr/>
        </p:nvSpPr>
        <p:spPr>
          <a:xfrm>
            <a:off y="440075" x="199775"/>
            <a:ext cy="6478850" cx="4069525"/>
          </a:xfrm>
          <a:prstGeom prst="rect">
            <a:avLst/>
          </a:prstGeom>
        </p:spPr>
        <p:txBody>
          <a:bodyPr bIns="38100" rIns="38100" lIns="38100" tIns="38100" anchor="t" anchorCtr="0">
            <a:noAutofit/>
          </a:bodyPr>
          <a:lstStyle/>
          <a:p>
            <a:pPr rtl="0">
              <a:lnSpc>
                <a:spcPct val="100000"/>
              </a:lnSpc>
              <a:buNone/>
            </a:pPr>
            <a:br>
              <a:rPr sz="2133" lang="en-US">
                <a:solidFill>
                  <a:srgbClr val="000000"/>
                </a:solidFill>
                <a:latin typeface="Arial"/>
                <a:ea typeface="Arial"/>
                <a:cs typeface="Arial"/>
                <a:sym typeface="Arial"/>
              </a:rPr>
            </a:br>
            <a:r>
              <a:rPr sz="2133" lang="en-US">
                <a:solidFill>
                  <a:srgbClr val="000000"/>
                </a:solidFill>
                <a:latin typeface="Arial"/>
                <a:ea typeface="Arial"/>
                <a:cs typeface="Arial"/>
                <a:sym typeface="Arial"/>
              </a:rPr>
              <a:t>2. The out-of-Africa hypothesis states that modern humans originated only in Africa and after migrating into Europe and Asia, they replaced the archaic Homo species found there; current evidence leans toward this hypothesis.</a:t>
            </a:r>
            <a:br>
              <a:rPr sz="2133" lang="en-US">
                <a:solidFill>
                  <a:srgbClr val="000000"/>
                </a:solidFill>
                <a:latin typeface="Arial"/>
                <a:ea typeface="Arial"/>
                <a:cs typeface="Arial"/>
                <a:sym typeface="Arial"/>
              </a:rPr>
            </a:br>
            <a:br>
              <a:rPr sz="2133" lang="en-US">
                <a:solidFill>
                  <a:srgbClr val="000000"/>
                </a:solidFill>
                <a:latin typeface="Arial"/>
                <a:ea typeface="Arial"/>
                <a:cs typeface="Arial"/>
                <a:sym typeface="Arial"/>
              </a:rPr>
            </a:br>
            <a:br>
              <a:rPr sz="2133" lang="en-US">
                <a:solidFill>
                  <a:srgbClr val="000000"/>
                </a:solidFill>
                <a:latin typeface="Arial"/>
                <a:ea typeface="Arial"/>
                <a:cs typeface="Arial"/>
                <a:sym typeface="Arial"/>
              </a:rPr>
            </a:br>
            <a:r>
              <a:rPr sz="2133" lang="en-US">
                <a:solidFill>
                  <a:srgbClr val="000000"/>
                </a:solidFill>
                <a:latin typeface="Arial"/>
                <a:ea typeface="Arial"/>
                <a:cs typeface="Arial"/>
                <a:sym typeface="Arial"/>
              </a:rPr>
              <a:t>a. All extant humans are descended from a few individuals from about 100,000 years ago.</a:t>
            </a:r>
            <a:br>
              <a:rPr sz="2133" lang="en-US">
                <a:solidFill>
                  <a:srgbClr val="000000"/>
                </a:solidFill>
                <a:latin typeface="Arial"/>
                <a:ea typeface="Arial"/>
                <a:cs typeface="Arial"/>
                <a:sym typeface="Arial"/>
              </a:rPr>
            </a:br>
            <a:r>
              <a:rPr sz="2133" lang="en-US">
                <a:solidFill>
                  <a:srgbClr val="000000"/>
                </a:solidFill>
                <a:latin typeface="Arial"/>
                <a:ea typeface="Arial"/>
                <a:cs typeface="Arial"/>
                <a:sym typeface="Arial"/>
              </a:rPr>
              <a:t>b. Mitochondrial DNA analyses indicate a close genetic relationship among all Europeans; although the first analysis was flawed, the data tend to support the out-of-Africa hypothesis.</a:t>
            </a:r>
          </a:p>
        </p:txBody>
      </p:sp>
      <p:sp>
        <p:nvSpPr>
          <p:cNvPr id="279" name="Shape 279"/>
          <p:cNvSpPr/>
          <p:nvPr/>
        </p:nvSpPr>
        <p:spPr>
          <a:xfrm>
            <a:off y="406400" x="4572000"/>
            <a:ext cy="6793750" cx="5478974"/>
          </a:xfrm>
          <a:prstGeom prst="rect">
            <a:avLst/>
          </a:prstGeom>
          <a:blipFill>
            <a:blip r:embed="rId3"/>
            <a:stretch>
              <a:fillRect/>
            </a:stretch>
          </a:blipFill>
        </p:spPr>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y="0" x="0"/>
          <a:ext cy="0" cx="0"/>
          <a:chOff y="0" x="0"/>
          <a:chExt cy="0" cx="0"/>
        </a:xfrm>
      </p:grpSpPr>
      <p:sp>
        <p:nvSpPr>
          <p:cNvPr id="284" name="Shape 284"/>
          <p:cNvSpPr txBox="1"/>
          <p:nvPr>
            <p:ph type="title"/>
          </p:nvPr>
        </p:nvSpPr>
        <p:spPr>
          <a:xfrm>
            <a:off y="51150" x="102300"/>
            <a:ext cy="290965" cx="2062324"/>
          </a:xfrm>
          <a:prstGeom prst="rect">
            <a:avLst/>
          </a:prstGeom>
        </p:spPr>
        <p:txBody>
          <a:bodyPr bIns="38100" rIns="38100" lIns="38100" tIns="38100" anchor="ctr" anchorCtr="0">
            <a:noAutofit/>
          </a:bodyPr>
          <a:lstStyle/>
          <a:p>
            <a:pPr algn="l" marR="0" indent="0" marL="0">
              <a:lnSpc>
                <a:spcPct val="120454"/>
              </a:lnSpc>
              <a:spcBef>
                <a:spcPts val="0"/>
              </a:spcBef>
              <a:spcAft>
                <a:spcPts val="0"/>
              </a:spcAft>
              <a:buNone/>
            </a:pPr>
            <a:r>
              <a:rPr sz="1222" lang="en-US">
                <a:solidFill>
                  <a:srgbClr val="000000"/>
                </a:solidFill>
                <a:latin typeface="Arial"/>
                <a:ea typeface="Arial"/>
                <a:cs typeface="Arial"/>
                <a:sym typeface="Arial"/>
              </a:rPr>
              <a:t>Figure 32.10</a:t>
            </a:r>
          </a:p>
        </p:txBody>
      </p:sp>
      <p:sp>
        <p:nvSpPr>
          <p:cNvPr id="285" name="Shape 285"/>
          <p:cNvSpPr/>
          <p:nvPr/>
        </p:nvSpPr>
        <p:spPr>
          <a:xfrm>
            <a:off y="899575" x="10575"/>
            <a:ext cy="5820825" cx="10138824"/>
          </a:xfrm>
          <a:prstGeom prst="rect">
            <a:avLst/>
          </a:prstGeom>
          <a:blipFill>
            <a:blip r:embed="rId3"/>
            <a:stretch>
              <a:fillRect/>
            </a:stretch>
          </a:blipFill>
        </p:spPr>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y="0" x="0"/>
          <a:ext cy="0" cx="0"/>
          <a:chOff y="0" x="0"/>
          <a:chExt cy="0" cx="0"/>
        </a:xfrm>
      </p:grpSpPr>
      <p:sp>
        <p:nvSpPr>
          <p:cNvPr id="290" name="Shape 290"/>
          <p:cNvSpPr txBox="1"/>
          <p:nvPr/>
        </p:nvSpPr>
        <p:spPr>
          <a:xfrm>
            <a:off y="94625" x="315525"/>
            <a:ext cy="3397849" cx="9596124"/>
          </a:xfrm>
          <a:prstGeom prst="rect">
            <a:avLst/>
          </a:prstGeom>
        </p:spPr>
        <p:txBody>
          <a:bodyPr bIns="38100" rIns="38100" lIns="38100" tIns="38100" anchor="t" anchorCtr="0">
            <a:noAutofit/>
          </a:bodyPr>
          <a:lstStyle/>
          <a:p>
            <a:pPr rtl="0">
              <a:lnSpc>
                <a:spcPct val="100000"/>
              </a:lnSpc>
              <a:buNone/>
            </a:pPr>
            <a:r>
              <a:rPr b="1" sz="1866" lang="en-US">
                <a:solidFill>
                  <a:srgbClr val="000000"/>
                </a:solidFill>
                <a:latin typeface="Arial"/>
                <a:ea typeface="Arial"/>
                <a:cs typeface="Arial"/>
                <a:sym typeface="Arial"/>
              </a:rPr>
              <a:t>A. Neandertals</a:t>
            </a:r>
            <a:r>
              <a:rPr b="0" sz="1866" lang="en-US">
                <a:solidFill>
                  <a:srgbClr val="000000"/>
                </a:solidFill>
                <a:latin typeface="Arial"/>
                <a:ea typeface="Arial"/>
                <a:cs typeface="Arial"/>
                <a:sym typeface="Arial"/>
              </a:rPr>
              <a:t>1. Neandertals were named for Neander Valley in Germany where skeletons were dated as early as 200,000 years ago.</a:t>
            </a:r>
            <a:r>
              <a:rPr b="0" sz="1866" lang="en-US">
                <a:solidFill>
                  <a:srgbClr val="000000"/>
                </a:solidFill>
                <a:latin typeface="Arial"/>
                <a:ea typeface="Arial"/>
                <a:cs typeface="Arial"/>
                <a:sym typeface="Arial"/>
              </a:rPr>
              <a:t>2. Neandertals are classified as Homo neandertalensis.</a:t>
            </a:r>
            <a:r>
              <a:rPr b="0" sz="1866" lang="en-US">
                <a:solidFill>
                  <a:srgbClr val="000000"/>
                </a:solidFill>
                <a:latin typeface="Arial"/>
                <a:ea typeface="Arial"/>
                <a:cs typeface="Arial"/>
                <a:sym typeface="Arial"/>
              </a:rPr>
              <a:t>3. Classic Neandertal anatomy includes massive brow ridges; a nose, jaws, and teeth that protruded forward; a low sloping forehead; a lower jaw sloping back without a chin; a longer pubic bone; a slightly larger brain than that of modern humans; shorter and thicker limb bones; and heavier muscles in the shoulder and neck.</a:t>
            </a:r>
          </a:p>
        </p:txBody>
      </p:sp>
      <p:sp>
        <p:nvSpPr>
          <p:cNvPr id="291" name="Shape 291"/>
          <p:cNvSpPr/>
          <p:nvPr/>
        </p:nvSpPr>
        <p:spPr>
          <a:xfrm>
            <a:off y="3352800" x="5384800"/>
            <a:ext cy="4199099" cx="4572724"/>
          </a:xfrm>
          <a:prstGeom prst="rect">
            <a:avLst/>
          </a:prstGeom>
          <a:blipFill>
            <a:blip r:embed="rId3"/>
            <a:stretch>
              <a:fillRect/>
            </a:stretch>
          </a:blipFill>
        </p:spPr>
      </p:sp>
      <p:sp>
        <p:nvSpPr>
          <p:cNvPr id="292" name="Shape 292"/>
          <p:cNvSpPr txBox="1"/>
          <p:nvPr/>
        </p:nvSpPr>
        <p:spPr>
          <a:xfrm>
            <a:off y="3556000" x="406400"/>
            <a:ext cy="3540824" cx="3970500"/>
          </a:xfrm>
          <a:prstGeom prst="rect">
            <a:avLst/>
          </a:prstGeom>
        </p:spPr>
        <p:txBody>
          <a:bodyPr bIns="38100" rIns="38100" lIns="38100" tIns="38100" anchor="t" anchorCtr="0">
            <a:noAutofit/>
          </a:bodyPr>
          <a:lstStyle/>
          <a:p>
            <a:pPr rtl="0">
              <a:lnSpc>
                <a:spcPct val="100000"/>
              </a:lnSpc>
              <a:buNone/>
            </a:pPr>
            <a:r>
              <a:rPr sz="1866" lang="en-US">
                <a:solidFill>
                  <a:srgbClr val="000000"/>
                </a:solidFill>
                <a:latin typeface="Arial"/>
                <a:ea typeface="Arial"/>
                <a:cs typeface="Arial"/>
                <a:sym typeface="Arial"/>
              </a:rPr>
              <a:t>4. It is speculated that a larger brain than that of modern humans was required to control the extra musculature.</a:t>
            </a:r>
            <a:r>
              <a:rPr sz="1866" lang="en-US">
                <a:solidFill>
                  <a:srgbClr val="000000"/>
                </a:solidFill>
                <a:latin typeface="Arial"/>
                <a:ea typeface="Arial"/>
                <a:cs typeface="Arial"/>
                <a:sym typeface="Arial"/>
              </a:rPr>
              <a:t>5. The sturdy build of Neandertals was likely an adaptation to cold climate; they lived in Eurasia during the last Ice Age.</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y="0" x="0"/>
          <a:ext cy="0" cx="0"/>
          <a:chOff y="0" x="0"/>
          <a:chExt cy="0" cx="0"/>
        </a:xfrm>
      </p:grpSpPr>
      <p:sp>
        <p:nvSpPr>
          <p:cNvPr id="297" name="Shape 297"/>
          <p:cNvSpPr txBox="1"/>
          <p:nvPr>
            <p:ph type="title"/>
          </p:nvPr>
        </p:nvSpPr>
        <p:spPr>
          <a:xfrm>
            <a:off y="51150" x="102300"/>
            <a:ext cy="290965" cx="2062324"/>
          </a:xfrm>
          <a:prstGeom prst="rect">
            <a:avLst/>
          </a:prstGeom>
        </p:spPr>
        <p:txBody>
          <a:bodyPr bIns="38100" rIns="38100" lIns="38100" tIns="38100" anchor="ctr" anchorCtr="0">
            <a:noAutofit/>
          </a:bodyPr>
          <a:lstStyle/>
          <a:p>
            <a:pPr algn="l" marR="0" indent="0" marL="0">
              <a:lnSpc>
                <a:spcPct val="120454"/>
              </a:lnSpc>
              <a:spcBef>
                <a:spcPts val="0"/>
              </a:spcBef>
              <a:spcAft>
                <a:spcPts val="0"/>
              </a:spcAft>
              <a:buNone/>
            </a:pPr>
            <a:r>
              <a:rPr sz="1222" lang="en-US">
                <a:solidFill>
                  <a:srgbClr val="000000"/>
                </a:solidFill>
                <a:latin typeface="Arial"/>
                <a:ea typeface="Arial"/>
                <a:cs typeface="Arial"/>
                <a:sym typeface="Arial"/>
              </a:rPr>
              <a:t>Figure 32.11</a:t>
            </a:r>
          </a:p>
        </p:txBody>
      </p:sp>
      <p:sp>
        <p:nvSpPr>
          <p:cNvPr id="298" name="Shape 298"/>
          <p:cNvSpPr/>
          <p:nvPr/>
        </p:nvSpPr>
        <p:spPr>
          <a:xfrm>
            <a:off y="359825" x="10575"/>
            <a:ext cy="6900325" cx="10138824"/>
          </a:xfrm>
          <a:prstGeom prst="rect">
            <a:avLst/>
          </a:prstGeom>
          <a:blipFill>
            <a:blip r:embed="rId3"/>
            <a:stretch>
              <a:fillRect/>
            </a:stretch>
          </a:blipFill>
        </p:spPr>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y="0" x="0"/>
          <a:ext cy="0" cx="0"/>
          <a:chOff y="0" x="0"/>
          <a:chExt cy="0" cx="0"/>
        </a:xfrm>
      </p:grpSpPr>
      <p:sp>
        <p:nvSpPr>
          <p:cNvPr id="303" name="Shape 303"/>
          <p:cNvSpPr txBox="1"/>
          <p:nvPr/>
        </p:nvSpPr>
        <p:spPr>
          <a:xfrm>
            <a:off y="304800" x="304800"/>
            <a:ext cy="3318500" cx="8876124"/>
          </a:xfrm>
          <a:prstGeom prst="rect">
            <a:avLst/>
          </a:prstGeom>
        </p:spPr>
        <p:txBody>
          <a:bodyPr bIns="38100" rIns="38100" lIns="38100" tIns="38100" anchor="t" anchorCtr="0">
            <a:noAutofit/>
          </a:bodyPr>
          <a:lstStyle/>
          <a:p>
            <a:pPr rtl="0">
              <a:lnSpc>
                <a:spcPct val="100000"/>
              </a:lnSpc>
              <a:buNone/>
            </a:pPr>
            <a:r>
              <a:rPr sz="2133" lang="en-US">
                <a:solidFill>
                  <a:srgbClr val="000000"/>
                </a:solidFill>
                <a:latin typeface="Times New Roman"/>
                <a:ea typeface="Times New Roman"/>
                <a:cs typeface="Times New Roman"/>
                <a:sym typeface="Times New Roman"/>
              </a:rPr>
              <a:t>The Neandertals give evidence of being culturally advanced.</a:t>
            </a:r>
          </a:p>
          <a:p>
            <a:pPr rtl="0" marR="0" indent="0" marL="381000">
              <a:lnSpc>
                <a:spcPct val="100000"/>
              </a:lnSpc>
              <a:spcBef>
                <a:spcPts val="0"/>
              </a:spcBef>
              <a:spcAft>
                <a:spcPts val="0"/>
              </a:spcAft>
              <a:buNone/>
            </a:pPr>
            <a:r>
              <a:rPr sz="2133" lang="en-US">
                <a:solidFill>
                  <a:srgbClr val="000000"/>
                </a:solidFill>
                <a:latin typeface="Times New Roman"/>
                <a:ea typeface="Times New Roman"/>
                <a:cs typeface="Times New Roman"/>
                <a:sym typeface="Times New Roman"/>
              </a:rPr>
              <a:t>a.     Most lived in caves, but those who lived in the open may have built houses.</a:t>
            </a:r>
            <a:br>
              <a:rPr sz="2133" lang="en-US">
                <a:solidFill>
                  <a:srgbClr val="000000"/>
                </a:solidFill>
                <a:latin typeface="Times New Roman"/>
                <a:ea typeface="Times New Roman"/>
                <a:cs typeface="Times New Roman"/>
                <a:sym typeface="Times New Roman"/>
              </a:rPr>
            </a:br>
            <a:r>
              <a:rPr sz="2133" lang="en-US">
                <a:solidFill>
                  <a:srgbClr val="000000"/>
                </a:solidFill>
                <a:latin typeface="Times New Roman"/>
                <a:ea typeface="Times New Roman"/>
                <a:cs typeface="Times New Roman"/>
                <a:sym typeface="Times New Roman"/>
              </a:rPr>
              <a:t>b.     They manufactured a variety of stone tools, including spear points, scrapers, and knives.</a:t>
            </a:r>
            <a:br>
              <a:rPr sz="2133" lang="en-US">
                <a:solidFill>
                  <a:srgbClr val="000000"/>
                </a:solidFill>
                <a:latin typeface="Times New Roman"/>
                <a:ea typeface="Times New Roman"/>
                <a:cs typeface="Times New Roman"/>
                <a:sym typeface="Times New Roman"/>
              </a:rPr>
            </a:br>
            <a:r>
              <a:rPr sz="2133" lang="en-US">
                <a:solidFill>
                  <a:srgbClr val="000000"/>
                </a:solidFill>
                <a:latin typeface="Times New Roman"/>
                <a:ea typeface="Times New Roman"/>
                <a:cs typeface="Times New Roman"/>
                <a:sym typeface="Times New Roman"/>
              </a:rPr>
              <a:t>c.     They used and could control fire, which probably helped in cooking frozen meat and in keeping warm.</a:t>
            </a:r>
            <a:br>
              <a:rPr sz="2133" lang="en-US">
                <a:solidFill>
                  <a:srgbClr val="000000"/>
                </a:solidFill>
                <a:latin typeface="Times New Roman"/>
                <a:ea typeface="Times New Roman"/>
                <a:cs typeface="Times New Roman"/>
                <a:sym typeface="Times New Roman"/>
              </a:rPr>
            </a:br>
            <a:r>
              <a:rPr sz="2133" lang="en-US">
                <a:solidFill>
                  <a:srgbClr val="000000"/>
                </a:solidFill>
                <a:latin typeface="Times New Roman"/>
                <a:ea typeface="Times New Roman"/>
                <a:cs typeface="Times New Roman"/>
                <a:sym typeface="Times New Roman"/>
              </a:rPr>
              <a:t>d.     They buried their dead with flowers and tools and may have had a religion.</a:t>
            </a:r>
          </a:p>
          <a:p>
            <a:r>
              <a:t/>
            </a:r>
          </a:p>
        </p:txBody>
      </p:sp>
      <p:sp>
        <p:nvSpPr>
          <p:cNvPr id="304" name="Shape 304"/>
          <p:cNvSpPr txBox="1"/>
          <p:nvPr/>
        </p:nvSpPr>
        <p:spPr>
          <a:xfrm>
            <a:off y="3657600" x="6807200"/>
            <a:ext cy="916349" cx="3023275"/>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Clips from </a:t>
            </a:r>
            <a:r>
              <a:rPr sz="2666" lang="en-US" i="1">
                <a:solidFill>
                  <a:srgbClr val="000000"/>
                </a:solidFill>
                <a:latin typeface="Arial"/>
                <a:ea typeface="Arial"/>
                <a:cs typeface="Arial"/>
                <a:sym typeface="Arial"/>
              </a:rPr>
              <a:t>Clan of the Cave Bear</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8" name="Shape 308"/>
        <p:cNvGrpSpPr/>
        <p:nvPr/>
      </p:nvGrpSpPr>
      <p:grpSpPr>
        <a:xfrm>
          <a:off y="0" x="0"/>
          <a:ext cy="0" cx="0"/>
          <a:chOff y="0" x="0"/>
          <a:chExt cy="0" cx="0"/>
        </a:xfrm>
      </p:grpSpPr>
      <p:sp>
        <p:nvSpPr>
          <p:cNvPr id="309" name="Shape 309"/>
          <p:cNvSpPr txBox="1"/>
          <p:nvPr/>
        </p:nvSpPr>
        <p:spPr>
          <a:xfrm>
            <a:off y="101600" x="203200"/>
            <a:ext cy="4652874" cx="9592399"/>
          </a:xfrm>
          <a:prstGeom prst="rect">
            <a:avLst/>
          </a:prstGeom>
        </p:spPr>
        <p:txBody>
          <a:bodyPr bIns="38100" rIns="38100" lIns="38100" tIns="38100" anchor="t" anchorCtr="0">
            <a:noAutofit/>
          </a:bodyPr>
          <a:lstStyle/>
          <a:p>
            <a:pPr rtl="0">
              <a:lnSpc>
                <a:spcPct val="100000"/>
              </a:lnSpc>
              <a:buNone/>
            </a:pPr>
            <a:r>
              <a:rPr sz="2400" lang="en-US">
                <a:solidFill>
                  <a:srgbClr val="000000"/>
                </a:solidFill>
                <a:latin typeface="Times New Roman"/>
                <a:ea typeface="Times New Roman"/>
                <a:cs typeface="Times New Roman"/>
                <a:sym typeface="Times New Roman"/>
              </a:rPr>
              <a:t>Cro-Magnons</a:t>
            </a:r>
          </a:p>
          <a:p>
            <a:pPr rtl="0" marR="0" indent="0" marL="381000">
              <a:lnSpc>
                <a:spcPct val="100000"/>
              </a:lnSpc>
              <a:spcBef>
                <a:spcPts val="0"/>
              </a:spcBef>
              <a:spcAft>
                <a:spcPts val="0"/>
              </a:spcAft>
              <a:buNone/>
            </a:pPr>
            <a:r>
              <a:rPr sz="2400" lang="en-US">
                <a:solidFill>
                  <a:srgbClr val="000000"/>
                </a:solidFill>
                <a:latin typeface="Times New Roman"/>
                <a:ea typeface="Times New Roman"/>
                <a:cs typeface="Times New Roman"/>
                <a:sym typeface="Times New Roman"/>
              </a:rPr>
              <a:t>1.     </a:t>
            </a:r>
            <a:r>
              <a:rPr b="1" sz="2400" lang="en-US">
                <a:solidFill>
                  <a:srgbClr val="000000"/>
                </a:solidFill>
                <a:latin typeface="Times New Roman"/>
                <a:ea typeface="Times New Roman"/>
                <a:cs typeface="Times New Roman"/>
                <a:sym typeface="Times New Roman"/>
              </a:rPr>
              <a:t>Cro-Magnons</a:t>
            </a:r>
            <a:r>
              <a:rPr sz="2400" lang="en-US">
                <a:solidFill>
                  <a:srgbClr val="000000"/>
                </a:solidFill>
                <a:latin typeface="Times New Roman"/>
                <a:ea typeface="Times New Roman"/>
                <a:cs typeface="Times New Roman"/>
                <a:sym typeface="Times New Roman"/>
              </a:rPr>
              <a:t> are the olderst fossils to be designated </a:t>
            </a:r>
            <a:r>
              <a:rPr sz="2400" lang="en-US" i="1">
                <a:solidFill>
                  <a:srgbClr val="000000"/>
                </a:solidFill>
                <a:latin typeface="Times New Roman"/>
                <a:ea typeface="Times New Roman"/>
                <a:cs typeface="Times New Roman"/>
                <a:sym typeface="Times New Roman"/>
              </a:rPr>
              <a:t>H. sapiens</a:t>
            </a:r>
            <a:r>
              <a:rPr sz="2400" lang="en-US">
                <a:solidFill>
                  <a:srgbClr val="000000"/>
                </a:solidFill>
                <a:latin typeface="Times New Roman"/>
                <a:ea typeface="Times New Roman"/>
                <a:cs typeface="Times New Roman"/>
                <a:sym typeface="Times New Roman"/>
              </a:rPr>
              <a:t>; they werefound in Eurasia 100,000 years ago.</a:t>
            </a:r>
            <a:br>
              <a:rPr sz="2400" lang="en-US">
                <a:solidFill>
                  <a:srgbClr val="000000"/>
                </a:solidFill>
                <a:latin typeface="Times New Roman"/>
                <a:ea typeface="Times New Roman"/>
                <a:cs typeface="Times New Roman"/>
                <a:sym typeface="Times New Roman"/>
              </a:rPr>
            </a:br>
            <a:r>
              <a:rPr sz="2400" lang="en-US">
                <a:solidFill>
                  <a:srgbClr val="000000"/>
                </a:solidFill>
                <a:latin typeface="Times New Roman"/>
                <a:ea typeface="Times New Roman"/>
                <a:cs typeface="Times New Roman"/>
                <a:sym typeface="Times New Roman"/>
              </a:rPr>
              <a:t>2.     Cro-Magnons are named for a fossil location in France and had a thoroughly modern appearance.</a:t>
            </a:r>
            <a:br>
              <a:rPr sz="2400" lang="en-US">
                <a:solidFill>
                  <a:srgbClr val="000000"/>
                </a:solidFill>
                <a:latin typeface="Times New Roman"/>
                <a:ea typeface="Times New Roman"/>
                <a:cs typeface="Times New Roman"/>
                <a:sym typeface="Times New Roman"/>
              </a:rPr>
            </a:br>
            <a:r>
              <a:rPr sz="2400" lang="en-US">
                <a:solidFill>
                  <a:srgbClr val="000000"/>
                </a:solidFill>
                <a:latin typeface="Times New Roman"/>
                <a:ea typeface="Times New Roman"/>
                <a:cs typeface="Times New Roman"/>
                <a:sym typeface="Times New Roman"/>
              </a:rPr>
              <a:t>3.     They had advanced stone tools and may have been the first to throw spears.</a:t>
            </a:r>
            <a:br>
              <a:rPr sz="2400" lang="en-US">
                <a:solidFill>
                  <a:srgbClr val="000000"/>
                </a:solidFill>
                <a:latin typeface="Times New Roman"/>
                <a:ea typeface="Times New Roman"/>
                <a:cs typeface="Times New Roman"/>
                <a:sym typeface="Times New Roman"/>
              </a:rPr>
            </a:br>
            <a:r>
              <a:rPr sz="2400" lang="en-US">
                <a:solidFill>
                  <a:srgbClr val="000000"/>
                </a:solidFill>
                <a:latin typeface="Times New Roman"/>
                <a:ea typeface="Times New Roman"/>
                <a:cs typeface="Times New Roman"/>
                <a:sym typeface="Times New Roman"/>
              </a:rPr>
              <a:t>4.     Cro-Magnons hunted cooperatively, and perhaps were the first to have had a </a:t>
            </a:r>
            <a:r>
              <a:rPr u="sng" sz="2400" lang="en-US">
                <a:solidFill>
                  <a:srgbClr val="000000"/>
                </a:solidFill>
                <a:latin typeface="Times New Roman"/>
                <a:ea typeface="Times New Roman"/>
                <a:cs typeface="Times New Roman"/>
                <a:sym typeface="Times New Roman"/>
              </a:rPr>
              <a:t>language</a:t>
            </a:r>
            <a:r>
              <a:rPr sz="2400" lang="en-US">
                <a:solidFill>
                  <a:srgbClr val="000000"/>
                </a:solidFill>
                <a:latin typeface="Times New Roman"/>
                <a:ea typeface="Times New Roman"/>
                <a:cs typeface="Times New Roman"/>
                <a:sym typeface="Times New Roman"/>
              </a:rPr>
              <a:t>.</a:t>
            </a:r>
            <a:br>
              <a:rPr sz="2400" lang="en-US">
                <a:solidFill>
                  <a:srgbClr val="000000"/>
                </a:solidFill>
                <a:latin typeface="Times New Roman"/>
                <a:ea typeface="Times New Roman"/>
                <a:cs typeface="Times New Roman"/>
                <a:sym typeface="Times New Roman"/>
              </a:rPr>
            </a:br>
            <a:r>
              <a:rPr sz="2400" lang="en-US">
                <a:solidFill>
                  <a:srgbClr val="000000"/>
                </a:solidFill>
                <a:latin typeface="Times New Roman"/>
                <a:ea typeface="Times New Roman"/>
                <a:cs typeface="Times New Roman"/>
                <a:sym typeface="Times New Roman"/>
              </a:rPr>
              <a:t>5.     They may have been responsible for the extinction of large mammals during the late Pleistocene.</a:t>
            </a:r>
            <a:br>
              <a:rPr sz="2400" lang="en-US">
                <a:solidFill>
                  <a:srgbClr val="000000"/>
                </a:solidFill>
                <a:latin typeface="Times New Roman"/>
                <a:ea typeface="Times New Roman"/>
                <a:cs typeface="Times New Roman"/>
                <a:sym typeface="Times New Roman"/>
              </a:rPr>
            </a:br>
            <a:r>
              <a:rPr sz="2400" lang="en-US">
                <a:solidFill>
                  <a:srgbClr val="000000"/>
                </a:solidFill>
                <a:latin typeface="Times New Roman"/>
                <a:ea typeface="Times New Roman"/>
                <a:cs typeface="Times New Roman"/>
                <a:sym typeface="Times New Roman"/>
              </a:rPr>
              <a:t>6.     Cro-Magnon culture included figurines carved out of bone and antler, and cave paintings.</a:t>
            </a:r>
          </a:p>
        </p:txBody>
      </p:sp>
      <p:sp>
        <p:nvSpPr>
          <p:cNvPr id="310" name="Shape 310"/>
          <p:cNvSpPr/>
          <p:nvPr/>
        </p:nvSpPr>
        <p:spPr>
          <a:xfrm>
            <a:off y="4775200" x="4775200"/>
            <a:ext cy="2667875" cx="4378800"/>
          </a:xfrm>
          <a:prstGeom prst="rect">
            <a:avLst/>
          </a:prstGeom>
          <a:blipFill>
            <a:blip r:embed="rId3"/>
            <a:stretch>
              <a:fillRect/>
            </a:stretch>
          </a:blipFill>
        </p:spPr>
      </p:sp>
      <p:sp>
        <p:nvSpPr>
          <p:cNvPr id="311" name="Shape 311"/>
          <p:cNvSpPr/>
          <p:nvPr/>
        </p:nvSpPr>
        <p:spPr>
          <a:xfrm>
            <a:off y="4876800" x="2032000"/>
            <a:ext cy="2570725" cx="2379574"/>
          </a:xfrm>
          <a:prstGeom prst="rect">
            <a:avLst/>
          </a:prstGeom>
          <a:blipFill>
            <a:blip r:embed="rId4"/>
            <a:stretch>
              <a:fillRect/>
            </a:stretch>
          </a:blipFill>
        </p:spPr>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5" name="Shape 315"/>
        <p:cNvGrpSpPr/>
        <p:nvPr/>
      </p:nvGrpSpPr>
      <p:grpSpPr>
        <a:xfrm>
          <a:off y="0" x="0"/>
          <a:ext cy="0" cx="0"/>
          <a:chOff y="0" x="0"/>
          <a:chExt cy="0" cx="0"/>
        </a:xfrm>
      </p:grpSpPr>
      <p:sp>
        <p:nvSpPr>
          <p:cNvPr id="316" name="Shape 316"/>
          <p:cNvSpPr txBox="1"/>
          <p:nvPr>
            <p:ph type="title"/>
          </p:nvPr>
        </p:nvSpPr>
        <p:spPr>
          <a:xfrm>
            <a:off y="51150" x="102300"/>
            <a:ext cy="290965" cx="2062324"/>
          </a:xfrm>
          <a:prstGeom prst="rect">
            <a:avLst/>
          </a:prstGeom>
        </p:spPr>
        <p:txBody>
          <a:bodyPr bIns="38100" rIns="38100" lIns="38100" tIns="38100" anchor="ctr" anchorCtr="0">
            <a:noAutofit/>
          </a:bodyPr>
          <a:lstStyle/>
          <a:p>
            <a:pPr algn="l" marR="0" indent="0" marL="0">
              <a:lnSpc>
                <a:spcPct val="120454"/>
              </a:lnSpc>
              <a:spcBef>
                <a:spcPts val="0"/>
              </a:spcBef>
              <a:spcAft>
                <a:spcPts val="0"/>
              </a:spcAft>
              <a:buNone/>
            </a:pPr>
            <a:r>
              <a:rPr sz="1222" lang="en-US">
                <a:solidFill>
                  <a:srgbClr val="000000"/>
                </a:solidFill>
                <a:latin typeface="Arial"/>
                <a:ea typeface="Arial"/>
                <a:cs typeface="Arial"/>
                <a:sym typeface="Arial"/>
              </a:rPr>
              <a:t>Figure 32.12</a:t>
            </a:r>
          </a:p>
        </p:txBody>
      </p:sp>
      <p:sp>
        <p:nvSpPr>
          <p:cNvPr id="317" name="Shape 317"/>
          <p:cNvSpPr/>
          <p:nvPr/>
        </p:nvSpPr>
        <p:spPr>
          <a:xfrm>
            <a:off y="243400" x="10575"/>
            <a:ext cy="7133149" cx="10138824"/>
          </a:xfrm>
          <a:prstGeom prst="rect">
            <a:avLst/>
          </a:prstGeom>
          <a:blipFill>
            <a:blip r:embed="rId3"/>
            <a:stretch>
              <a:fillRect/>
            </a:stretch>
          </a:blipFill>
        </p:spPr>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1" name="Shape 321"/>
        <p:cNvGrpSpPr/>
        <p:nvPr/>
      </p:nvGrpSpPr>
      <p:grpSpPr>
        <a:xfrm>
          <a:off y="0" x="0"/>
          <a:ext cy="0" cx="0"/>
          <a:chOff y="0" x="0"/>
          <a:chExt cy="0" cx="0"/>
        </a:xfrm>
      </p:grpSpPr>
      <p:sp>
        <p:nvSpPr>
          <p:cNvPr id="322" name="Shape 322"/>
          <p:cNvSpPr/>
          <p:nvPr/>
        </p:nvSpPr>
        <p:spPr>
          <a:xfrm>
            <a:off y="148150" x="10575"/>
            <a:ext cy="7323649" cx="10138824"/>
          </a:xfrm>
          <a:prstGeom prst="rect">
            <a:avLst/>
          </a:prstGeom>
          <a:blipFill>
            <a:blip r:embed="rId3"/>
            <a:stretch>
              <a:fillRect/>
            </a:stretch>
          </a:blipFill>
        </p:spPr>
      </p:sp>
      <p:sp>
        <p:nvSpPr>
          <p:cNvPr id="323" name="Shape 323"/>
          <p:cNvSpPr txBox="1"/>
          <p:nvPr/>
        </p:nvSpPr>
        <p:spPr>
          <a:xfrm>
            <a:off y="812800" x="812800"/>
            <a:ext cy="550574" cx="2496500"/>
          </a:xfrm>
          <a:prstGeom prst="rect">
            <a:avLst/>
          </a:prstGeom>
        </p:spPr>
        <p:txBody>
          <a:bodyPr bIns="38100" rIns="38100" lIns="38100" tIns="38100" anchor="t" anchorCtr="0">
            <a:noAutofit/>
          </a:bodyPr>
          <a:lstStyle/>
          <a:p>
            <a:pPr rtl="0">
              <a:lnSpc>
                <a:spcPct val="100000"/>
              </a:lnSpc>
              <a:buNone/>
            </a:pPr>
            <a:r>
              <a:rPr sz="2666" lang="en-US" i="1">
                <a:solidFill>
                  <a:srgbClr val="000000"/>
                </a:solidFill>
                <a:latin typeface="Arial"/>
                <a:ea typeface="Arial"/>
                <a:cs typeface="Arial"/>
                <a:sym typeface="Arial"/>
              </a:rPr>
              <a:t>Homo sapiens</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7" name="Shape 327"/>
        <p:cNvGrpSpPr/>
        <p:nvPr/>
      </p:nvGrpSpPr>
      <p:grpSpPr>
        <a:xfrm>
          <a:off y="0" x="0"/>
          <a:ext cy="0" cx="0"/>
          <a:chOff y="0" x="0"/>
          <a:chExt cy="0" cx="0"/>
        </a:xfrm>
      </p:grpSpPr>
      <p:sp>
        <p:nvSpPr>
          <p:cNvPr id="328" name="Shape 328"/>
          <p:cNvSpPr txBox="1"/>
          <p:nvPr>
            <p:ph type="title"/>
          </p:nvPr>
        </p:nvSpPr>
        <p:spPr>
          <a:xfrm>
            <a:off y="51150" x="102300"/>
            <a:ext cy="290965" cx="2062324"/>
          </a:xfrm>
          <a:prstGeom prst="rect">
            <a:avLst/>
          </a:prstGeom>
        </p:spPr>
        <p:txBody>
          <a:bodyPr bIns="38100" rIns="38100" lIns="38100" tIns="38100" anchor="ctr" anchorCtr="0">
            <a:noAutofit/>
          </a:bodyPr>
          <a:lstStyle/>
          <a:p>
            <a:pPr algn="l" marR="0" indent="0" marL="0">
              <a:lnSpc>
                <a:spcPct val="120454"/>
              </a:lnSpc>
              <a:spcBef>
                <a:spcPts val="0"/>
              </a:spcBef>
              <a:spcAft>
                <a:spcPts val="0"/>
              </a:spcAft>
              <a:buNone/>
            </a:pPr>
            <a:r>
              <a:rPr sz="1222" lang="en-US">
                <a:solidFill>
                  <a:srgbClr val="000000"/>
                </a:solidFill>
                <a:latin typeface="Arial"/>
                <a:ea typeface="Arial"/>
                <a:cs typeface="Arial"/>
                <a:sym typeface="Arial"/>
              </a:rPr>
              <a:t>Figure 32.13</a:t>
            </a:r>
          </a:p>
        </p:txBody>
      </p:sp>
      <p:sp>
        <p:nvSpPr>
          <p:cNvPr id="329" name="Shape 329"/>
          <p:cNvSpPr/>
          <p:nvPr/>
        </p:nvSpPr>
        <p:spPr>
          <a:xfrm>
            <a:off y="0" x="5080000"/>
            <a:ext cy="7598824" cx="4614325"/>
          </a:xfrm>
          <a:prstGeom prst="rect">
            <a:avLst/>
          </a:prstGeom>
          <a:blipFill>
            <a:blip r:embed="rId3"/>
            <a:stretch>
              <a:fillRect/>
            </a:stretch>
          </a:blipFill>
        </p:spPr>
      </p:sp>
      <p:sp>
        <p:nvSpPr>
          <p:cNvPr id="330" name="Shape 330"/>
          <p:cNvSpPr txBox="1"/>
          <p:nvPr/>
        </p:nvSpPr>
        <p:spPr>
          <a:xfrm>
            <a:off y="507975" x="406400"/>
            <a:ext cy="6373525" cx="4170199"/>
          </a:xfrm>
          <a:prstGeom prst="rect">
            <a:avLst/>
          </a:prstGeom>
        </p:spPr>
        <p:txBody>
          <a:bodyPr bIns="38100" rIns="38100" lIns="38100" tIns="38100" anchor="t" anchorCtr="0">
            <a:noAutofit/>
          </a:bodyPr>
          <a:lstStyle/>
          <a:p>
            <a:pPr rtl="0">
              <a:lnSpc>
                <a:spcPct val="100000"/>
              </a:lnSpc>
              <a:buNone/>
            </a:pPr>
            <a:br>
              <a:rPr sz="1866" lang="en-US">
                <a:solidFill>
                  <a:srgbClr val="000000"/>
                </a:solidFill>
                <a:latin typeface="Arial"/>
                <a:ea typeface="Arial"/>
                <a:cs typeface="Arial"/>
                <a:sym typeface="Arial"/>
              </a:rPr>
            </a:br>
            <a:r>
              <a:rPr sz="1866" lang="en-US">
                <a:solidFill>
                  <a:srgbClr val="000000"/>
                </a:solidFill>
                <a:latin typeface="Arial"/>
                <a:ea typeface="Arial"/>
                <a:cs typeface="Arial"/>
                <a:sym typeface="Arial"/>
              </a:rPr>
              <a:t>Human Variation</a:t>
            </a:r>
          </a:p>
          <a:p>
            <a:r>
              <a:t/>
            </a:r>
          </a:p>
          <a:p>
            <a:pPr rtl="0" lvl="0" marR="0" indent="-169333" marL="381000">
              <a:lnSpc>
                <a:spcPct val="100000"/>
              </a:lnSpc>
              <a:spcBef>
                <a:spcPts val="0"/>
              </a:spcBef>
              <a:spcAft>
                <a:spcPts val="0"/>
              </a:spcAft>
              <a:buClr>
                <a:srgbClr val="000000"/>
              </a:buClr>
              <a:buSzPct val="163742"/>
              <a:buFont typeface="Arial"/>
              <a:buChar char="•"/>
            </a:pPr>
            <a:r>
              <a:rPr sz="1866" lang="en-US">
                <a:solidFill>
                  <a:srgbClr val="000000"/>
                </a:solidFill>
                <a:latin typeface="Arial"/>
                <a:ea typeface="Arial"/>
                <a:cs typeface="Arial"/>
                <a:sym typeface="Arial"/>
              </a:rPr>
              <a:t>Some human variation evolved as adaptation to local environmental conditions: darker skin to protect from UV light, lighter skin for vitamin D production, etc.</a:t>
            </a:r>
          </a:p>
          <a:p>
            <a:pPr rtl="0" lvl="0" marR="0" indent="-169333" marL="381000">
              <a:lnSpc>
                <a:spcPct val="100000"/>
              </a:lnSpc>
              <a:spcBef>
                <a:spcPts val="0"/>
              </a:spcBef>
              <a:spcAft>
                <a:spcPts val="0"/>
              </a:spcAft>
              <a:buClr>
                <a:srgbClr val="000000"/>
              </a:buClr>
              <a:buSzPct val="163742"/>
              <a:buFont typeface="Arial"/>
              <a:buChar char="•"/>
            </a:pPr>
            <a:r>
              <a:rPr sz="1866" lang="en-US">
                <a:solidFill>
                  <a:srgbClr val="000000"/>
                </a:solidFill>
                <a:latin typeface="Arial"/>
                <a:ea typeface="Arial"/>
                <a:cs typeface="Arial"/>
                <a:sym typeface="Arial"/>
              </a:rPr>
              <a:t>A bulkier body also benefits in colder regions while hot climates favor a slight build and longer limbs.</a:t>
            </a:r>
          </a:p>
          <a:p>
            <a:pPr rtl="0" lvl="0" marR="0" indent="-169333" marL="381000">
              <a:lnSpc>
                <a:spcPct val="100000"/>
              </a:lnSpc>
              <a:spcBef>
                <a:spcPts val="0"/>
              </a:spcBef>
              <a:spcAft>
                <a:spcPts val="0"/>
              </a:spcAft>
              <a:buClr>
                <a:srgbClr val="000000"/>
              </a:buClr>
              <a:buSzPct val="163742"/>
              <a:buFont typeface="Arial"/>
              <a:buChar char="•"/>
            </a:pPr>
            <a:r>
              <a:rPr sz="1866" lang="en-US">
                <a:solidFill>
                  <a:srgbClr val="000000"/>
                </a:solidFill>
                <a:latin typeface="Arial"/>
                <a:ea typeface="Arial"/>
                <a:cs typeface="Arial"/>
                <a:sym typeface="Arial"/>
              </a:rPr>
              <a:t>Hair texture, eyelid fold, and other traits are not explained as adaptations.</a:t>
            </a:r>
          </a:p>
          <a:p>
            <a:pPr rtl="0" lvl="0" marR="0" indent="-169333" marL="381000">
              <a:lnSpc>
                <a:spcPct val="100000"/>
              </a:lnSpc>
              <a:spcBef>
                <a:spcPts val="0"/>
              </a:spcBef>
              <a:spcAft>
                <a:spcPts val="0"/>
              </a:spcAft>
              <a:buClr>
                <a:srgbClr val="000000"/>
              </a:buClr>
              <a:buSzPct val="163742"/>
              <a:buFont typeface="Arial"/>
              <a:buChar char="•"/>
            </a:pPr>
            <a:r>
              <a:rPr sz="1866" lang="en-US">
                <a:solidFill>
                  <a:srgbClr val="000000"/>
                </a:solidFill>
                <a:latin typeface="Arial"/>
                <a:ea typeface="Arial"/>
                <a:cs typeface="Arial"/>
                <a:sym typeface="Arial"/>
              </a:rPr>
              <a:t>Variation among modern populations is considerably less than among archaic human populations of 250,000 years ago.</a:t>
            </a:r>
          </a:p>
          <a:p>
            <a:pPr rtl="0" lvl="0" marR="0" indent="-169333" marL="381000">
              <a:lnSpc>
                <a:spcPct val="100000"/>
              </a:lnSpc>
              <a:spcBef>
                <a:spcPts val="0"/>
              </a:spcBef>
              <a:spcAft>
                <a:spcPts val="0"/>
              </a:spcAft>
              <a:buClr>
                <a:srgbClr val="000000"/>
              </a:buClr>
              <a:buSzPct val="163742"/>
              <a:buFont typeface="Arial"/>
              <a:buChar char="•"/>
            </a:pPr>
            <a:r>
              <a:rPr sz="1866" lang="en-US">
                <a:solidFill>
                  <a:srgbClr val="000000"/>
                </a:solidFill>
                <a:latin typeface="Arial"/>
                <a:ea typeface="Arial"/>
                <a:cs typeface="Arial"/>
                <a:sym typeface="Arial"/>
              </a:rPr>
              <a:t>Comparative studies of mDNA indicate that human populations had a common ancestor no more than a million years ago.</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4" name="Shape 334"/>
        <p:cNvGrpSpPr/>
        <p:nvPr/>
      </p:nvGrpSpPr>
      <p:grpSpPr>
        <a:xfrm>
          <a:off y="0" x="0"/>
          <a:ext cy="0" cx="0"/>
          <a:chOff y="0" x="0"/>
          <a:chExt cy="0" cx="0"/>
        </a:xfrm>
      </p:grpSpPr>
      <p:sp>
        <p:nvSpPr>
          <p:cNvPr id="335" name="Shape 335"/>
          <p:cNvSpPr/>
          <p:nvPr/>
        </p:nvSpPr>
        <p:spPr>
          <a:xfrm>
            <a:off y="406400" x="1625600"/>
            <a:ext cy="7022100" cx="8504724"/>
          </a:xfrm>
          <a:prstGeom prst="rect">
            <a:avLst/>
          </a:prstGeom>
          <a:blipFill>
            <a:blip r:embed="rId3"/>
            <a:stretch>
              <a:fillRect/>
            </a:stretch>
          </a:blipFill>
        </p:spPr>
      </p:sp>
      <p:sp>
        <p:nvSpPr>
          <p:cNvPr id="336" name="Shape 336"/>
          <p:cNvSpPr txBox="1"/>
          <p:nvPr>
            <p:ph type="title"/>
          </p:nvPr>
        </p:nvSpPr>
        <p:spPr>
          <a:xfrm>
            <a:off y="51150" x="102300"/>
            <a:ext cy="290965" cx="2062324"/>
          </a:xfrm>
          <a:prstGeom prst="rect">
            <a:avLst/>
          </a:prstGeom>
        </p:spPr>
        <p:txBody>
          <a:bodyPr bIns="38100" rIns="38100" lIns="38100" tIns="38100" anchor="ctr" anchorCtr="0">
            <a:noAutofit/>
          </a:bodyPr>
          <a:lstStyle/>
          <a:p>
            <a:pPr algn="l" marR="0" indent="0" marL="0">
              <a:lnSpc>
                <a:spcPct val="120454"/>
              </a:lnSpc>
              <a:spcBef>
                <a:spcPts val="0"/>
              </a:spcBef>
              <a:spcAft>
                <a:spcPts val="0"/>
              </a:spcAft>
              <a:buNone/>
            </a:pPr>
            <a:r>
              <a:rPr sz="1222" lang="en-US">
                <a:solidFill>
                  <a:srgbClr val="000000"/>
                </a:solidFill>
                <a:latin typeface="Arial"/>
                <a:ea typeface="Arial"/>
                <a:cs typeface="Arial"/>
                <a:sym typeface="Arial"/>
              </a:rPr>
              <a:t>Figure 32.13a</a:t>
            </a:r>
          </a:p>
        </p:txBody>
      </p:sp>
      <p:sp>
        <p:nvSpPr>
          <p:cNvPr id="337" name="Shape 337"/>
          <p:cNvSpPr txBox="1"/>
          <p:nvPr/>
        </p:nvSpPr>
        <p:spPr>
          <a:xfrm>
            <a:off y="101600" x="3556000"/>
            <a:ext cy="1288849" cx="6503725"/>
          </a:xfrm>
          <a:prstGeom prst="rect">
            <a:avLst/>
          </a:prstGeom>
          <a:solidFill>
            <a:srgbClr val="FFFFFF"/>
          </a:solidFill>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Differences not necessarily adaptations</a:t>
            </a:r>
          </a:p>
          <a:p>
            <a:r>
              <a:t/>
            </a:r>
          </a:p>
          <a:p>
            <a:pPr rtl="0">
              <a:lnSpc>
                <a:spcPct val="100000"/>
              </a:lnSpc>
              <a:buNone/>
            </a:pPr>
            <a:r>
              <a:rPr sz="2666" lang="en-US">
                <a:solidFill>
                  <a:srgbClr val="000000"/>
                </a:solidFill>
                <a:latin typeface="Arial"/>
                <a:ea typeface="Arial"/>
                <a:cs typeface="Arial"/>
                <a:sym typeface="Arial"/>
              </a:rPr>
              <a:t>          Possibly explained by genetic drift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 name="Shape 45"/>
        <p:cNvGrpSpPr/>
        <p:nvPr/>
      </p:nvGrpSpPr>
      <p:grpSpPr>
        <a:xfrm>
          <a:off y="0" x="0"/>
          <a:ext cy="0" cx="0"/>
          <a:chOff y="0" x="0"/>
          <a:chExt cy="0" cx="0"/>
        </a:xfrm>
      </p:grpSpPr>
      <p:sp>
        <p:nvSpPr>
          <p:cNvPr id="46" name="Shape 46"/>
          <p:cNvSpPr/>
          <p:nvPr/>
        </p:nvSpPr>
        <p:spPr>
          <a:xfrm>
            <a:off y="0" x="4673600"/>
            <a:ext cy="7598824" cx="5630324"/>
          </a:xfrm>
          <a:prstGeom prst="rect">
            <a:avLst/>
          </a:prstGeom>
          <a:blipFill>
            <a:blip r:embed="rId3"/>
            <a:stretch>
              <a:fillRect/>
            </a:stretch>
          </a:blipFill>
        </p:spPr>
      </p:sp>
      <p:sp>
        <p:nvSpPr>
          <p:cNvPr id="47" name="Shape 47"/>
          <p:cNvSpPr txBox="1"/>
          <p:nvPr/>
        </p:nvSpPr>
        <p:spPr>
          <a:xfrm>
            <a:off y="303600" x="307550"/>
            <a:ext cy="5278525" cx="5351675"/>
          </a:xfrm>
          <a:prstGeom prst="rect">
            <a:avLst/>
          </a:prstGeom>
        </p:spPr>
        <p:txBody>
          <a:bodyPr bIns="38100" rIns="38100" lIns="38100" tIns="38100" anchor="t" anchorCtr="0">
            <a:noAutofit/>
          </a:bodyPr>
          <a:lstStyle/>
          <a:p>
            <a:pPr rtl="0">
              <a:lnSpc>
                <a:spcPct val="100000"/>
              </a:lnSpc>
              <a:buNone/>
            </a:pPr>
            <a:r>
              <a:rPr sz="2133" lang="en-US">
                <a:solidFill>
                  <a:srgbClr val="000000"/>
                </a:solidFill>
                <a:latin typeface="Arial"/>
                <a:ea typeface="Arial"/>
                <a:cs typeface="Arial"/>
                <a:sym typeface="Arial"/>
              </a:rPr>
              <a:t>Binocular Vision</a:t>
            </a:r>
            <a:br>
              <a:rPr sz="2133" lang="en-US">
                <a:solidFill>
                  <a:srgbClr val="000000"/>
                </a:solidFill>
                <a:latin typeface="Arial"/>
                <a:ea typeface="Arial"/>
                <a:cs typeface="Arial"/>
                <a:sym typeface="Arial"/>
              </a:rPr>
            </a:br>
            <a:br>
              <a:rPr sz="2133" lang="en-US">
                <a:solidFill>
                  <a:srgbClr val="000000"/>
                </a:solidFill>
                <a:latin typeface="Arial"/>
                <a:ea typeface="Arial"/>
                <a:cs typeface="Arial"/>
                <a:sym typeface="Arial"/>
              </a:rPr>
            </a:br>
            <a:r>
              <a:rPr sz="2133" lang="en-US">
                <a:solidFill>
                  <a:srgbClr val="000000"/>
                </a:solidFill>
                <a:latin typeface="Arial"/>
                <a:ea typeface="Arial"/>
                <a:cs typeface="Arial"/>
                <a:sym typeface="Arial"/>
              </a:rPr>
              <a:t>a. Primates have a reduced snout and the face is relatively flat. </a:t>
            </a:r>
          </a:p>
          <a:p>
            <a:r>
              <a:t/>
            </a:r>
          </a:p>
          <a:p>
            <a:pPr rtl="0">
              <a:lnSpc>
                <a:spcPct val="100000"/>
              </a:lnSpc>
              <a:buNone/>
            </a:pPr>
            <a:r>
              <a:rPr sz="2133" lang="en-US">
                <a:solidFill>
                  <a:srgbClr val="000000"/>
                </a:solidFill>
                <a:latin typeface="Arial"/>
                <a:ea typeface="Arial"/>
                <a:cs typeface="Arial"/>
                <a:sym typeface="Arial"/>
              </a:rPr>
              <a:t>b. The sense of smell is generally reduced. </a:t>
            </a:r>
          </a:p>
          <a:p>
            <a:pPr rtl="0">
              <a:lnSpc>
                <a:spcPct val="100000"/>
              </a:lnSpc>
              <a:buNone/>
            </a:pPr>
            <a:r>
              <a:rPr sz="2133" lang="en-US">
                <a:solidFill>
                  <a:srgbClr val="000000"/>
                </a:solidFill>
                <a:latin typeface="Arial"/>
                <a:ea typeface="Arial"/>
                <a:cs typeface="Arial"/>
                <a:sym typeface="Arial"/>
              </a:rPr>
              <a:t>c. The eyes are moved to the front of the face </a:t>
            </a:r>
          </a:p>
          <a:p>
            <a:pPr rtl="0">
              <a:lnSpc>
                <a:spcPct val="100000"/>
              </a:lnSpc>
              <a:buNone/>
            </a:pPr>
            <a:r>
              <a:rPr sz="2133" lang="en-US">
                <a:solidFill>
                  <a:srgbClr val="000000"/>
                </a:solidFill>
                <a:latin typeface="Arial"/>
                <a:ea typeface="Arial"/>
                <a:cs typeface="Arial"/>
                <a:sym typeface="Arial"/>
              </a:rPr>
              <a:t>d. Cone cells provide greater visual acuity and color vision but require bright light.</a:t>
            </a:r>
          </a:p>
        </p:txBody>
      </p:sp>
      <p:sp>
        <p:nvSpPr>
          <p:cNvPr id="48" name="Shape 48"/>
          <p:cNvSpPr/>
          <p:nvPr/>
        </p:nvSpPr>
        <p:spPr>
          <a:xfrm>
            <a:off y="5079975" x="1422400"/>
            <a:ext cy="2311400" cx="3517900"/>
          </a:xfrm>
          <a:prstGeom prst="rect">
            <a:avLst/>
          </a:prstGeom>
          <a:blipFill>
            <a:blip r:embed="rId4"/>
            <a:stretch>
              <a:fillRect/>
            </a:stretch>
          </a:blipFill>
        </p:spPr>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1" name="Shape 341"/>
        <p:cNvGrpSpPr/>
        <p:nvPr/>
      </p:nvGrpSpPr>
      <p:grpSpPr>
        <a:xfrm>
          <a:off y="0" x="0"/>
          <a:ext cy="0" cx="0"/>
          <a:chOff y="0" x="0"/>
          <a:chExt cy="0" cx="0"/>
        </a:xfrm>
      </p:grpSpPr>
      <p:sp>
        <p:nvSpPr>
          <p:cNvPr id="342" name="Shape 342"/>
          <p:cNvSpPr txBox="1"/>
          <p:nvPr/>
        </p:nvSpPr>
        <p:spPr>
          <a:xfrm>
            <a:off y="404400" x="314650"/>
            <a:ext cy="5732275" cx="9276999"/>
          </a:xfrm>
          <a:prstGeom prst="rect">
            <a:avLst/>
          </a:prstGeom>
        </p:spPr>
        <p:txBody>
          <a:bodyPr bIns="38100" rIns="38100" lIns="38100" tIns="38100" anchor="t" anchorCtr="0">
            <a:noAutofit/>
          </a:bodyPr>
          <a:lstStyle/>
          <a:p>
            <a:pPr rtl="0" lvl="0" marR="0" indent="-220133" marL="381000">
              <a:lnSpc>
                <a:spcPct val="100000"/>
              </a:lnSpc>
              <a:spcBef>
                <a:spcPts val="0"/>
              </a:spcBef>
              <a:spcAft>
                <a:spcPts val="0"/>
              </a:spcAft>
              <a:buClr>
                <a:srgbClr val="000000"/>
              </a:buClr>
              <a:buSzPct val="164609"/>
              <a:buFont typeface="Arial"/>
              <a:buChar char="•"/>
            </a:pPr>
            <a:r>
              <a:rPr sz="2666" lang="en-US">
                <a:solidFill>
                  <a:srgbClr val="000000"/>
                </a:solidFill>
                <a:latin typeface="Arial"/>
                <a:ea typeface="Arial"/>
                <a:cs typeface="Arial"/>
                <a:sym typeface="Arial"/>
              </a:rPr>
              <a:t>
</a:t>
            </a:r>
            <a:r>
              <a:rPr sz="2666" lang="en-US">
                <a:solidFill>
                  <a:srgbClr val="000000"/>
                </a:solidFill>
                <a:latin typeface="Arial"/>
                <a:ea typeface="Arial"/>
                <a:cs typeface="Arial"/>
                <a:sym typeface="Arial"/>
              </a:rPr>
              <a:t>the great majority of genetic variation, about 85%, occurs within ethnic groups, not among them.</a:t>
            </a:r>
          </a:p>
          <a:p>
            <a:pPr rtl="0" lvl="0" marR="0" indent="-220133" marL="381000">
              <a:lnSpc>
                <a:spcPct val="100000"/>
              </a:lnSpc>
              <a:spcBef>
                <a:spcPts val="0"/>
              </a:spcBef>
              <a:spcAft>
                <a:spcPts val="0"/>
              </a:spcAft>
              <a:buClr>
                <a:srgbClr val="000000"/>
              </a:buClr>
              <a:buSzPct val="164609"/>
              <a:buFont typeface="Arial"/>
              <a:buChar char="•"/>
            </a:pPr>
            <a:r>
              <a:rPr sz="2666" lang="en-US">
                <a:solidFill>
                  <a:srgbClr val="000000"/>
                </a:solidFill>
                <a:latin typeface="Arial"/>
                <a:ea typeface="Arial"/>
                <a:cs typeface="Arial"/>
                <a:sym typeface="Arial"/>
              </a:rPr>
              <a:t> Genetic Evidence for a Common Ancestry</a:t>
            </a:r>
          </a:p>
          <a:p>
            <a:pPr rtl="0" lvl="0" marR="0" indent="-220133" marL="381000">
              <a:lnSpc>
                <a:spcPct val="100000"/>
              </a:lnSpc>
              <a:spcBef>
                <a:spcPts val="0"/>
              </a:spcBef>
              <a:spcAft>
                <a:spcPts val="0"/>
              </a:spcAft>
              <a:buClr>
                <a:srgbClr val="000000"/>
              </a:buClr>
              <a:buSzPct val="164609"/>
              <a:buFont typeface="Arial"/>
              <a:buChar char="•"/>
            </a:pPr>
            <a:r>
              <a:rPr sz="2666" lang="en-US">
                <a:solidFill>
                  <a:srgbClr val="000000"/>
                </a:solidFill>
                <a:latin typeface="Arial"/>
                <a:ea typeface="Arial"/>
                <a:cs typeface="Arial"/>
                <a:sym typeface="Arial"/>
              </a:rPr>
              <a:t>The multiregional hypothesis suggests that different human populations came into existence as long as a million years ago, giving time for ethnic differences to accumulate despite gene flow.</a:t>
            </a:r>
          </a:p>
          <a:p>
            <a:pPr rtl="0" lvl="0" marR="0" indent="-220133" marL="381000">
              <a:lnSpc>
                <a:spcPct val="100000"/>
              </a:lnSpc>
              <a:spcBef>
                <a:spcPts val="0"/>
              </a:spcBef>
              <a:spcAft>
                <a:spcPts val="0"/>
              </a:spcAft>
              <a:buClr>
                <a:srgbClr val="000000"/>
              </a:buClr>
              <a:buSzPct val="164609"/>
              <a:buFont typeface="Arial"/>
              <a:buChar char="•"/>
            </a:pPr>
            <a:r>
              <a:rPr sz="2666" lang="en-US">
                <a:solidFill>
                  <a:srgbClr val="000000"/>
                </a:solidFill>
                <a:latin typeface="Arial"/>
                <a:ea typeface="Arial"/>
                <a:cs typeface="Arial"/>
                <a:sym typeface="Arial"/>
              </a:rPr>
              <a:t>The out-of-Africa hypothesis suggests that modern humans have a relatively recent common ancestor who evolved in Africa then spread to other regions.</a:t>
            </a:r>
          </a:p>
          <a:p>
            <a:pPr rtl="0" lvl="0" marR="0" indent="-220133" marL="381000">
              <a:lnSpc>
                <a:spcPct val="100000"/>
              </a:lnSpc>
              <a:spcBef>
                <a:spcPts val="0"/>
              </a:spcBef>
              <a:spcAft>
                <a:spcPts val="0"/>
              </a:spcAft>
              <a:buClr>
                <a:srgbClr val="000000"/>
              </a:buClr>
              <a:buSzPct val="164609"/>
              <a:buFont typeface="Arial"/>
              <a:buChar char="•"/>
            </a:pPr>
            <a:r>
              <a:rPr sz="2666" lang="en-US">
                <a:solidFill>
                  <a:srgbClr val="000000"/>
                </a:solidFill>
                <a:latin typeface="Arial"/>
                <a:ea typeface="Arial"/>
                <a:cs typeface="Arial"/>
                <a:sym typeface="Arial"/>
              </a:rPr>
              <a:t>Studies with mitochondrial DNA show that differences among human populations are consistent with their having a common ancestor no more than a million years ago.</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6" name="Shape 346"/>
        <p:cNvGrpSpPr/>
        <p:nvPr/>
      </p:nvGrpSpPr>
      <p:grpSpPr>
        <a:xfrm>
          <a:off y="0" x="0"/>
          <a:ext cy="0" cx="0"/>
          <a:chOff y="0" x="0"/>
          <a:chExt cy="0" cx="0"/>
        </a:xfrm>
      </p:grpSpPr>
      <p:sp>
        <p:nvSpPr>
          <p:cNvPr id="347" name="Shape 347"/>
          <p:cNvSpPr txBox="1"/>
          <p:nvPr/>
        </p:nvSpPr>
        <p:spPr>
          <a:xfrm>
            <a:off y="290750" x="203975"/>
            <a:ext cy="2840749" cx="9812124"/>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Websites to Explore on Human Evolution</a:t>
            </a:r>
          </a:p>
          <a:p>
            <a:r>
              <a:t/>
            </a:r>
          </a:p>
          <a:p>
            <a:pPr rtl="0">
              <a:lnSpc>
                <a:spcPct val="100000"/>
              </a:lnSpc>
              <a:buNone/>
            </a:pPr>
            <a:r>
              <a:rPr sz="2666" lang="en-US">
                <a:solidFill>
                  <a:srgbClr val="000000"/>
                </a:solidFill>
                <a:latin typeface="Arial"/>
                <a:ea typeface="Arial"/>
                <a:cs typeface="Arial"/>
                <a:sym typeface="Arial"/>
              </a:rPr>
              <a:t>Becoming Human:  </a:t>
            </a:r>
            <a:r>
              <a:rPr u="sng" sz="2666" lang="en-US">
                <a:solidFill>
                  <a:srgbClr val="0000FF"/>
                </a:solidFill>
                <a:latin typeface="Arial"/>
                <a:ea typeface="Arial"/>
                <a:cs typeface="Arial"/>
                <a:sym typeface="Arial"/>
                <a:hlinkClick r:id="rId3"/>
              </a:rPr>
              <a:t>http://www.becominghuman.org/</a:t>
            </a:r>
          </a:p>
          <a:p>
            <a:r>
              <a:t/>
            </a:r>
          </a:p>
          <a:p>
            <a:pPr rtl="0">
              <a:lnSpc>
                <a:spcPct val="100000"/>
              </a:lnSpc>
              <a:buNone/>
            </a:pPr>
            <a:r>
              <a:rPr sz="2666" lang="en-US">
                <a:solidFill>
                  <a:srgbClr val="000000"/>
                </a:solidFill>
                <a:latin typeface="Arial"/>
                <a:ea typeface="Arial"/>
                <a:cs typeface="Arial"/>
                <a:sym typeface="Arial"/>
              </a:rPr>
              <a:t>BBC Walking with Cavemen:  </a:t>
            </a:r>
            <a:r>
              <a:rPr u="sng" sz="1600" lang="en-US">
                <a:solidFill>
                  <a:srgbClr val="0000FF"/>
                </a:solidFill>
                <a:latin typeface="Arial"/>
                <a:ea typeface="Arial"/>
                <a:cs typeface="Arial"/>
                <a:sym typeface="Arial"/>
                <a:hlinkClick r:id="rId4"/>
              </a:rPr>
              <a:t>http://www.bbc.co.uk/sn/prehistoric_life/tv_radio/wwcavemen/</a:t>
            </a:r>
          </a:p>
          <a:p>
            <a:r>
              <a:t/>
            </a:r>
          </a:p>
          <a:p>
            <a:pPr rtl="0">
              <a:lnSpc>
                <a:spcPct val="100000"/>
              </a:lnSpc>
              <a:buNone/>
            </a:pPr>
            <a:r>
              <a:rPr sz="2666" lang="en-US">
                <a:solidFill>
                  <a:srgbClr val="000000"/>
                </a:solidFill>
                <a:latin typeface="Arial"/>
                <a:ea typeface="Arial"/>
                <a:cs typeface="Arial"/>
                <a:sym typeface="Arial"/>
              </a:rPr>
              <a:t>ArchaeologyInfo, Human Evolution:  </a:t>
            </a:r>
            <a:r>
              <a:rPr u="sng" sz="1866" lang="en-US">
                <a:solidFill>
                  <a:srgbClr val="0000FF"/>
                </a:solidFill>
                <a:latin typeface="Arial"/>
                <a:ea typeface="Arial"/>
                <a:cs typeface="Arial"/>
                <a:sym typeface="Arial"/>
                <a:hlinkClick r:id="rId5"/>
              </a:rPr>
              <a:t>http://www.archaeologyinfo.com/</a:t>
            </a:r>
          </a:p>
        </p:txBody>
      </p:sp>
      <p:sp>
        <p:nvSpPr>
          <p:cNvPr id="348" name="Shape 348"/>
          <p:cNvSpPr/>
          <p:nvPr/>
        </p:nvSpPr>
        <p:spPr>
          <a:xfrm>
            <a:off y="3556000" x="2641600"/>
            <a:ext cy="3632200" cx="4318000"/>
          </a:xfrm>
          <a:prstGeom prst="rect">
            <a:avLst/>
          </a:prstGeom>
          <a:blipFill>
            <a:blip r:embed="rId6"/>
            <a:stretch>
              <a:fillRect/>
            </a:stretch>
          </a:blipFill>
        </p:spPr>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2" name="Shape 352"/>
        <p:cNvGrpSpPr/>
        <p:nvPr/>
      </p:nvGrpSpPr>
      <p:grpSpPr>
        <a:xfrm>
          <a:off y="0" x="0"/>
          <a:ext cy="0" cx="0"/>
          <a:chOff y="0" x="0"/>
          <a:chExt cy="0" cx="0"/>
        </a:xfrm>
      </p:grpSpPr>
      <p:sp>
        <p:nvSpPr>
          <p:cNvPr id="353" name="Shape 353"/>
          <p:cNvSpPr txBox="1"/>
          <p:nvPr>
            <p:ph type="title"/>
          </p:nvPr>
        </p:nvSpPr>
        <p:spPr>
          <a:xfrm>
            <a:off y="51150" x="102300"/>
            <a:ext cy="290965" cx="2062324"/>
          </a:xfrm>
          <a:prstGeom prst="rect">
            <a:avLst/>
          </a:prstGeom>
        </p:spPr>
        <p:txBody>
          <a:bodyPr bIns="38100" rIns="38100" lIns="38100" tIns="38100" anchor="ctr" anchorCtr="0">
            <a:noAutofit/>
          </a:bodyPr>
          <a:lstStyle/>
          <a:p>
            <a:pPr algn="l" marR="0" indent="0" marL="0">
              <a:lnSpc>
                <a:spcPct val="120454"/>
              </a:lnSpc>
              <a:spcBef>
                <a:spcPts val="0"/>
              </a:spcBef>
              <a:spcAft>
                <a:spcPts val="0"/>
              </a:spcAft>
              <a:buNone/>
            </a:pPr>
            <a:r>
              <a:rPr sz="1222" lang="en-US">
                <a:solidFill>
                  <a:srgbClr val="000000"/>
                </a:solidFill>
                <a:latin typeface="Arial"/>
                <a:ea typeface="Arial"/>
                <a:cs typeface="Arial"/>
                <a:sym typeface="Arial"/>
              </a:rPr>
              <a:t>Figure 32.6</a:t>
            </a:r>
          </a:p>
        </p:txBody>
      </p:sp>
      <p:sp>
        <p:nvSpPr>
          <p:cNvPr id="354" name="Shape 354"/>
          <p:cNvSpPr/>
          <p:nvPr/>
        </p:nvSpPr>
        <p:spPr>
          <a:xfrm>
            <a:off y="10575" x="2032000"/>
            <a:ext cy="7598824" cx="6096000"/>
          </a:xfrm>
          <a:prstGeom prst="rect">
            <a:avLst/>
          </a:prstGeom>
          <a:blipFill>
            <a:blip r:embed="rId3"/>
            <a:stretch>
              <a:fillRect/>
            </a:stretch>
          </a:blipFill>
        </p:spPr>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8" name="Shape 358"/>
        <p:cNvGrpSpPr/>
        <p:nvPr/>
      </p:nvGrpSpPr>
      <p:grpSpPr>
        <a:xfrm>
          <a:off y="0" x="0"/>
          <a:ext cy="0" cx="0"/>
          <a:chOff y="0" x="0"/>
          <a:chExt cy="0" cx="0"/>
        </a:xfrm>
      </p:grpSpPr>
      <p:sp>
        <p:nvSpPr>
          <p:cNvPr id="359" name="Shape 359"/>
          <p:cNvSpPr txBox="1"/>
          <p:nvPr>
            <p:ph type="title"/>
          </p:nvPr>
        </p:nvSpPr>
        <p:spPr>
          <a:xfrm>
            <a:off y="51150" x="102300"/>
            <a:ext cy="290965" cx="2062324"/>
          </a:xfrm>
          <a:prstGeom prst="rect">
            <a:avLst/>
          </a:prstGeom>
        </p:spPr>
        <p:txBody>
          <a:bodyPr bIns="38100" rIns="38100" lIns="38100" tIns="38100" anchor="ctr" anchorCtr="0">
            <a:noAutofit/>
          </a:bodyPr>
          <a:lstStyle/>
          <a:p>
            <a:pPr algn="l" marR="0" indent="0" marL="0">
              <a:lnSpc>
                <a:spcPct val="120454"/>
              </a:lnSpc>
              <a:spcBef>
                <a:spcPts val="0"/>
              </a:spcBef>
              <a:spcAft>
                <a:spcPts val="0"/>
              </a:spcAft>
              <a:buNone/>
            </a:pPr>
            <a:r>
              <a:rPr sz="1222" lang="en-US">
                <a:solidFill>
                  <a:srgbClr val="000000"/>
                </a:solidFill>
                <a:latin typeface="Arial"/>
                <a:ea typeface="Arial"/>
                <a:cs typeface="Arial"/>
                <a:sym typeface="Arial"/>
              </a:rPr>
              <a:t>Figure 32.6a</a:t>
            </a:r>
          </a:p>
        </p:txBody>
      </p:sp>
      <p:sp>
        <p:nvSpPr>
          <p:cNvPr id="360" name="Shape 360"/>
          <p:cNvSpPr/>
          <p:nvPr/>
        </p:nvSpPr>
        <p:spPr>
          <a:xfrm>
            <a:off y="10575" x="2264825"/>
            <a:ext cy="7598824" cx="5630324"/>
          </a:xfrm>
          <a:prstGeom prst="rect">
            <a:avLst/>
          </a:prstGeom>
          <a:blipFill>
            <a:blip r:embed="rId3"/>
            <a:stretch>
              <a:fillRect/>
            </a:stretch>
          </a:blipFill>
        </p:spPr>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4" name="Shape 364"/>
        <p:cNvGrpSpPr/>
        <p:nvPr/>
      </p:nvGrpSpPr>
      <p:grpSpPr>
        <a:xfrm>
          <a:off y="0" x="0"/>
          <a:ext cy="0" cx="0"/>
          <a:chOff y="0" x="0"/>
          <a:chExt cy="0" cx="0"/>
        </a:xfrm>
      </p:grpSpPr>
      <p:sp>
        <p:nvSpPr>
          <p:cNvPr id="365" name="Shape 365"/>
          <p:cNvSpPr txBox="1"/>
          <p:nvPr>
            <p:ph type="title"/>
          </p:nvPr>
        </p:nvSpPr>
        <p:spPr>
          <a:xfrm>
            <a:off y="51150" x="102300"/>
            <a:ext cy="290965" cx="2062324"/>
          </a:xfrm>
          <a:prstGeom prst="rect">
            <a:avLst/>
          </a:prstGeom>
        </p:spPr>
        <p:txBody>
          <a:bodyPr bIns="38100" rIns="38100" lIns="38100" tIns="38100" anchor="ctr" anchorCtr="0">
            <a:noAutofit/>
          </a:bodyPr>
          <a:lstStyle/>
          <a:p>
            <a:pPr algn="l" marR="0" indent="0" marL="0">
              <a:lnSpc>
                <a:spcPct val="120454"/>
              </a:lnSpc>
              <a:spcBef>
                <a:spcPts val="0"/>
              </a:spcBef>
              <a:spcAft>
                <a:spcPts val="0"/>
              </a:spcAft>
              <a:buNone/>
            </a:pPr>
            <a:r>
              <a:rPr sz="1222" lang="en-US">
                <a:solidFill>
                  <a:srgbClr val="000000"/>
                </a:solidFill>
                <a:latin typeface="Arial"/>
                <a:ea typeface="Arial"/>
                <a:cs typeface="Arial"/>
                <a:sym typeface="Arial"/>
              </a:rPr>
              <a:t>Figure 32.6b</a:t>
            </a:r>
          </a:p>
        </p:txBody>
      </p:sp>
      <p:sp>
        <p:nvSpPr>
          <p:cNvPr id="366" name="Shape 366"/>
          <p:cNvSpPr/>
          <p:nvPr/>
        </p:nvSpPr>
        <p:spPr>
          <a:xfrm>
            <a:off y="10575" x="2264825"/>
            <a:ext cy="7598824" cx="5630324"/>
          </a:xfrm>
          <a:prstGeom prst="rect">
            <a:avLst/>
          </a:prstGeom>
          <a:blipFill>
            <a:blip r:embed="rId3"/>
            <a:stretch>
              <a:fillRect/>
            </a:stretch>
          </a:blipFill>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y="0" x="0"/>
          <a:ext cy="0" cx="0"/>
          <a:chOff y="0" x="0"/>
          <a:chExt cy="0" cx="0"/>
        </a:xfrm>
      </p:grpSpPr>
      <p:sp>
        <p:nvSpPr>
          <p:cNvPr id="53" name="Shape 53"/>
          <p:cNvSpPr txBox="1"/>
          <p:nvPr>
            <p:ph type="title"/>
          </p:nvPr>
        </p:nvSpPr>
        <p:spPr>
          <a:xfrm>
            <a:off y="51150" x="102300"/>
            <a:ext cy="427006" cx="4274249"/>
          </a:xfrm>
          <a:prstGeom prst="rect">
            <a:avLst/>
          </a:prstGeom>
        </p:spPr>
        <p:txBody>
          <a:bodyPr bIns="38100" rIns="38100" lIns="38100" tIns="38100" anchor="ctr" anchorCtr="0">
            <a:noAutofit/>
          </a:bodyPr>
          <a:lstStyle/>
          <a:p>
            <a:pPr algn="l" marR="0" indent="0" marL="0">
              <a:lnSpc>
                <a:spcPct val="120138"/>
              </a:lnSpc>
              <a:spcBef>
                <a:spcPts val="0"/>
              </a:spcBef>
              <a:spcAft>
                <a:spcPts val="0"/>
              </a:spcAft>
              <a:buNone/>
            </a:pPr>
            <a:r>
              <a:rPr sz="2000" lang="en-US">
                <a:solidFill>
                  <a:srgbClr val="000000"/>
                </a:solidFill>
                <a:latin typeface="Arial"/>
                <a:ea typeface="Arial"/>
                <a:cs typeface="Arial"/>
                <a:sym typeface="Arial"/>
              </a:rPr>
              <a:t>BINOCULAR VISION</a:t>
            </a:r>
          </a:p>
        </p:txBody>
      </p:sp>
      <p:sp>
        <p:nvSpPr>
          <p:cNvPr id="54" name="Shape 54"/>
          <p:cNvSpPr/>
          <p:nvPr/>
        </p:nvSpPr>
        <p:spPr>
          <a:xfrm>
            <a:off y="338650" x="1016000"/>
            <a:ext cy="6932075" cx="7535324"/>
          </a:xfrm>
          <a:prstGeom prst="rect">
            <a:avLst/>
          </a:prstGeom>
          <a:blipFill>
            <a:blip r:embed="rId3"/>
            <a:stretch>
              <a:fillRect/>
            </a:stretch>
          </a:blipFill>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y="0" x="0"/>
          <a:ext cy="0" cx="0"/>
          <a:chOff y="0" x="0"/>
          <a:chExt cy="0" cx="0"/>
        </a:xfrm>
      </p:grpSpPr>
      <p:sp>
        <p:nvSpPr>
          <p:cNvPr id="59" name="Shape 59"/>
          <p:cNvSpPr txBox="1"/>
          <p:nvPr/>
        </p:nvSpPr>
        <p:spPr>
          <a:xfrm>
            <a:off y="597150" x="306175"/>
            <a:ext cy="4320250" cx="2888775"/>
          </a:xfrm>
          <a:prstGeom prst="rect">
            <a:avLst/>
          </a:prstGeom>
        </p:spPr>
        <p:txBody>
          <a:bodyPr bIns="38100" rIns="38100" lIns="38100" tIns="38100" anchor="t" anchorCtr="0">
            <a:noAutofit/>
          </a:bodyPr>
          <a:lstStyle/>
          <a:p>
            <a:pPr rtl="0">
              <a:lnSpc>
                <a:spcPct val="100000"/>
              </a:lnSpc>
              <a:buNone/>
            </a:pPr>
            <a:br>
              <a:rPr sz="2400" lang="en-US">
                <a:solidFill>
                  <a:srgbClr val="000000"/>
                </a:solidFill>
                <a:latin typeface="Arial"/>
                <a:ea typeface="Arial"/>
                <a:cs typeface="Arial"/>
                <a:sym typeface="Arial"/>
              </a:rPr>
            </a:br>
            <a:r>
              <a:rPr sz="2400" lang="en-US">
                <a:solidFill>
                  <a:srgbClr val="000000"/>
                </a:solidFill>
                <a:latin typeface="Arial"/>
                <a:ea typeface="Arial"/>
                <a:cs typeface="Arial"/>
                <a:sym typeface="Arial"/>
              </a:rPr>
              <a:t>Large, Complex Brain</a:t>
            </a:r>
          </a:p>
          <a:p>
            <a:r>
              <a:t/>
            </a:r>
          </a:p>
          <a:p>
            <a:pPr rtl="0">
              <a:lnSpc>
                <a:spcPct val="100000"/>
              </a:lnSpc>
              <a:buNone/>
            </a:pPr>
            <a:r>
              <a:rPr sz="2400" lang="en-US">
                <a:solidFill>
                  <a:srgbClr val="000000"/>
                </a:solidFill>
                <a:latin typeface="Arial"/>
                <a:ea typeface="Arial"/>
                <a:cs typeface="Arial"/>
                <a:sym typeface="Arial"/>
              </a:rPr>
              <a:t>In primates, the frontal lobe is larger, allowing for more processing of information and learning</a:t>
            </a:r>
            <a:r>
              <a:rPr sz="1306" lang="en-US">
                <a:solidFill>
                  <a:srgbClr val="000000"/>
                </a:solidFill>
                <a:latin typeface="Arial"/>
                <a:ea typeface="Arial"/>
                <a:cs typeface="Arial"/>
                <a:sym typeface="Arial"/>
              </a:rPr>
              <a:t>.</a:t>
            </a:r>
          </a:p>
        </p:txBody>
      </p:sp>
      <p:sp>
        <p:nvSpPr>
          <p:cNvPr id="60" name="Shape 60"/>
          <p:cNvSpPr/>
          <p:nvPr/>
        </p:nvSpPr>
        <p:spPr>
          <a:xfrm>
            <a:off y="711175" x="3556000"/>
            <a:ext cy="5473700" cx="6400800"/>
          </a:xfrm>
          <a:prstGeom prst="rect">
            <a:avLst/>
          </a:prstGeom>
          <a:blipFill>
            <a:blip r:embed="rId3"/>
            <a:stretch>
              <a:fillRect/>
            </a:stretch>
          </a:blipFill>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y="0" x="0"/>
          <a:ext cy="0" cx="0"/>
          <a:chOff y="0" x="0"/>
          <a:chExt cy="0" cx="0"/>
        </a:xfrm>
      </p:grpSpPr>
      <p:sp>
        <p:nvSpPr>
          <p:cNvPr id="65" name="Shape 65"/>
          <p:cNvSpPr txBox="1"/>
          <p:nvPr>
            <p:ph idx="1" type="body"/>
          </p:nvPr>
        </p:nvSpPr>
        <p:spPr>
          <a:xfrm>
            <a:off y="203200" x="304800"/>
            <a:ext cy="2715200" cx="9134624"/>
          </a:xfrm>
          <a:prstGeom prst="rect">
            <a:avLst/>
          </a:prstGeom>
        </p:spPr>
        <p:txBody>
          <a:bodyPr bIns="38100" rIns="38100" lIns="38100" tIns="38100" anchor="t" anchorCtr="0">
            <a:noAutofit/>
          </a:bodyPr>
          <a:lstStyle/>
          <a:p>
            <a:pPr rtl="0">
              <a:lnSpc>
                <a:spcPct val="100000"/>
              </a:lnSpc>
              <a:buNone/>
            </a:pPr>
            <a:r>
              <a:rPr sz="2400" lang="en-US">
                <a:solidFill>
                  <a:srgbClr val="000000"/>
                </a:solidFill>
                <a:latin typeface="Arial"/>
                <a:ea typeface="Arial"/>
                <a:cs typeface="Arial"/>
                <a:sym typeface="Arial"/>
              </a:rPr>
              <a:t>Reduced Reproductive Rate</a:t>
            </a:r>
            <a:br>
              <a:rPr sz="2400" lang="en-US">
                <a:solidFill>
                  <a:srgbClr val="000000"/>
                </a:solidFill>
                <a:latin typeface="Arial"/>
                <a:ea typeface="Arial"/>
                <a:cs typeface="Arial"/>
                <a:sym typeface="Arial"/>
              </a:rPr>
            </a:br>
            <a:br>
              <a:rPr sz="2400" lang="en-US">
                <a:solidFill>
                  <a:srgbClr val="000000"/>
                </a:solidFill>
                <a:latin typeface="Arial"/>
                <a:ea typeface="Arial"/>
                <a:cs typeface="Arial"/>
                <a:sym typeface="Arial"/>
              </a:rPr>
            </a:br>
            <a:r>
              <a:rPr sz="2400" lang="en-US">
                <a:solidFill>
                  <a:srgbClr val="000000"/>
                </a:solidFill>
                <a:latin typeface="Arial"/>
                <a:ea typeface="Arial"/>
                <a:cs typeface="Arial"/>
                <a:sym typeface="Arial"/>
              </a:rPr>
              <a:t>a. Primates have more single births</a:t>
            </a:r>
          </a:p>
          <a:p>
            <a:pPr rtl="0">
              <a:lnSpc>
                <a:spcPct val="100000"/>
              </a:lnSpc>
              <a:buNone/>
            </a:pPr>
            <a:r>
              <a:rPr sz="2400" lang="en-US">
                <a:solidFill>
                  <a:srgbClr val="000000"/>
                </a:solidFill>
                <a:latin typeface="Arial"/>
                <a:ea typeface="Arial"/>
                <a:cs typeface="Arial"/>
                <a:sym typeface="Arial"/>
              </a:rPr>
              <a:t>b. The period of parental care is extended with an emphasis on learned behavior and complex social interactions.</a:t>
            </a:r>
          </a:p>
        </p:txBody>
      </p:sp>
      <p:sp>
        <p:nvSpPr>
          <p:cNvPr id="66" name="Shape 66"/>
          <p:cNvSpPr/>
          <p:nvPr/>
        </p:nvSpPr>
        <p:spPr>
          <a:xfrm>
            <a:off y="3048650" x="508975"/>
            <a:ext cy="3906850" cx="4005249"/>
          </a:xfrm>
          <a:prstGeom prst="rect">
            <a:avLst/>
          </a:prstGeom>
          <a:blipFill>
            <a:blip r:embed="rId3"/>
            <a:stretch>
              <a:fillRect/>
            </a:stretch>
          </a:blipFill>
        </p:spPr>
      </p:sp>
      <p:sp>
        <p:nvSpPr>
          <p:cNvPr id="67" name="Shape 67"/>
          <p:cNvSpPr/>
          <p:nvPr/>
        </p:nvSpPr>
        <p:spPr>
          <a:xfrm>
            <a:off y="3048000" x="4978400"/>
            <a:ext cy="3881549" cx="4792299"/>
          </a:xfrm>
          <a:prstGeom prst="rect">
            <a:avLst/>
          </a:prstGeom>
          <a:blipFill>
            <a:blip r:embed="rId4"/>
            <a:stretch>
              <a:fillRect/>
            </a:stretch>
          </a:blipFill>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y="0" x="0"/>
          <a:ext cy="0" cx="0"/>
          <a:chOff y="0" x="0"/>
          <a:chExt cy="0" cx="0"/>
        </a:xfrm>
      </p:grpSpPr>
      <p:sp>
        <p:nvSpPr>
          <p:cNvPr id="72" name="Shape 72"/>
          <p:cNvSpPr/>
          <p:nvPr/>
        </p:nvSpPr>
        <p:spPr>
          <a:xfrm>
            <a:off y="0" x="4470400"/>
            <a:ext cy="7598824" cx="5630324"/>
          </a:xfrm>
          <a:prstGeom prst="rect">
            <a:avLst/>
          </a:prstGeom>
          <a:blipFill>
            <a:blip r:embed="rId3"/>
            <a:stretch>
              <a:fillRect/>
            </a:stretch>
          </a:blipFill>
        </p:spPr>
      </p:sp>
      <p:sp>
        <p:nvSpPr>
          <p:cNvPr id="73" name="Shape 73"/>
          <p:cNvSpPr txBox="1"/>
          <p:nvPr/>
        </p:nvSpPr>
        <p:spPr>
          <a:xfrm>
            <a:off y="406400" x="304800"/>
            <a:ext cy="4234625" cx="4485850"/>
          </a:xfrm>
          <a:prstGeom prst="rect">
            <a:avLst/>
          </a:prstGeom>
        </p:spPr>
        <p:txBody>
          <a:bodyPr bIns="38100" rIns="38100" lIns="38100" tIns="38100" anchor="t" anchorCtr="0">
            <a:noAutofit/>
          </a:bodyPr>
          <a:lstStyle/>
          <a:p>
            <a:pPr rtl="0">
              <a:lnSpc>
                <a:spcPct val="100000"/>
              </a:lnSpc>
              <a:buNone/>
            </a:pPr>
            <a:r>
              <a:rPr sz="2133" lang="en-US">
                <a:solidFill>
                  <a:srgbClr val="000000"/>
                </a:solidFill>
                <a:latin typeface="Times New Roman"/>
                <a:ea typeface="Times New Roman"/>
                <a:cs typeface="Times New Roman"/>
                <a:sym typeface="Times New Roman"/>
              </a:rPr>
              <a:t>B.    Sequence of Primate Evolution</a:t>
            </a:r>
          </a:p>
          <a:p>
            <a:r>
              <a:t/>
            </a:r>
          </a:p>
          <a:p>
            <a:pPr rtl="0" marR="0" indent="0" marL="381000">
              <a:lnSpc>
                <a:spcPct val="100000"/>
              </a:lnSpc>
              <a:spcBef>
                <a:spcPts val="0"/>
              </a:spcBef>
              <a:spcAft>
                <a:spcPts val="0"/>
              </a:spcAft>
              <a:buNone/>
            </a:pPr>
            <a:r>
              <a:rPr sz="2133" lang="en-US">
                <a:solidFill>
                  <a:srgbClr val="000000"/>
                </a:solidFill>
                <a:latin typeface="Times New Roman"/>
                <a:ea typeface="Times New Roman"/>
                <a:cs typeface="Times New Roman"/>
                <a:sym typeface="Times New Roman"/>
              </a:rPr>
              <a:t>1.     All primates at one time shared one common ancestor; </a:t>
            </a:r>
            <a:r>
              <a:rPr b="1" sz="2133" lang="en-US">
                <a:solidFill>
                  <a:srgbClr val="000000"/>
                </a:solidFill>
                <a:latin typeface="Times New Roman"/>
                <a:ea typeface="Times New Roman"/>
                <a:cs typeface="Times New Roman"/>
                <a:sym typeface="Times New Roman"/>
              </a:rPr>
              <a:t>prosimians</a:t>
            </a:r>
            <a:r>
              <a:rPr sz="2133" lang="en-US">
                <a:solidFill>
                  <a:srgbClr val="000000"/>
                </a:solidFill>
                <a:latin typeface="Times New Roman"/>
                <a:ea typeface="Times New Roman"/>
                <a:cs typeface="Times New Roman"/>
                <a:sym typeface="Times New Roman"/>
              </a:rPr>
              <a:t> were an early group to diverge and African apes were the last group to diverge from our lineage.</a:t>
            </a:r>
          </a:p>
          <a:p>
            <a:pPr rtl="0" marR="0" indent="0" marL="381000">
              <a:lnSpc>
                <a:spcPct val="100000"/>
              </a:lnSpc>
              <a:spcBef>
                <a:spcPts val="0"/>
              </a:spcBef>
              <a:spcAft>
                <a:spcPts val="0"/>
              </a:spcAft>
              <a:buNone/>
            </a:pPr>
            <a:r>
              <a:rPr sz="2133" lang="en-US">
                <a:solidFill>
                  <a:srgbClr val="000000"/>
                </a:solidFill>
                <a:latin typeface="Times New Roman"/>
                <a:ea typeface="Times New Roman"/>
                <a:cs typeface="Times New Roman"/>
                <a:sym typeface="Times New Roman"/>
              </a:rPr>
              <a:t>2.     Prosimians diverged first and are most closely related to the original primate.</a:t>
            </a:r>
          </a:p>
          <a:p>
            <a:r>
              <a:t/>
            </a:r>
          </a:p>
        </p:txBody>
      </p:sp>
      <p:sp>
        <p:nvSpPr>
          <p:cNvPr id="74" name="Shape 74"/>
          <p:cNvSpPr/>
          <p:nvPr/>
        </p:nvSpPr>
        <p:spPr>
          <a:xfrm>
            <a:off y="5184900" x="1524975"/>
            <a:ext cy="2176249" cx="2477025"/>
          </a:xfrm>
          <a:prstGeom prst="rect">
            <a:avLst/>
          </a:prstGeom>
          <a:blipFill>
            <a:blip r:embed="rId4"/>
            <a:stretch>
              <a:fillRect/>
            </a:stretch>
          </a:blipFill>
        </p:spPr>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xmlns:r="http://schemas.openxmlformats.org/officeDocument/2006/relationships">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