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1" r:id="rId6"/>
    <p:sldId id="286" r:id="rId7"/>
    <p:sldId id="262" r:id="rId8"/>
    <p:sldId id="263" r:id="rId9"/>
    <p:sldId id="264" r:id="rId10"/>
    <p:sldId id="265" r:id="rId11"/>
    <p:sldId id="266" r:id="rId12"/>
    <p:sldId id="267" r:id="rId13"/>
    <p:sldId id="288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4660"/>
  </p:normalViewPr>
  <p:slideViewPr>
    <p:cSldViewPr>
      <p:cViewPr varScale="1">
        <p:scale>
          <a:sx n="69" d="100"/>
          <a:sy n="69" d="100"/>
        </p:scale>
        <p:origin x="-5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Growth</a:t>
            </a:r>
            <a:r>
              <a:rPr lang="en-US" sz="1400" baseline="0" dirty="0" smtClean="0"/>
              <a:t> of Arabidopsis with Caffeine Added</a:t>
            </a:r>
            <a:endParaRPr lang="en-US" sz="140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1.2</c:v>
                </c:pt>
                <c:pt idx="1">
                  <c:v>2.5</c:v>
                </c:pt>
                <c:pt idx="2">
                  <c:v>4.0999999999999996</c:v>
                </c:pt>
                <c:pt idx="3">
                  <c:v>5.9</c:v>
                </c:pt>
              </c:numCache>
            </c:numRef>
          </c:val>
        </c:ser>
        <c:marker val="1"/>
        <c:axId val="109304448"/>
        <c:axId val="115016064"/>
      </c:lineChart>
      <c:catAx>
        <c:axId val="109304448"/>
        <c:scaling>
          <c:orientation val="minMax"/>
        </c:scaling>
        <c:axPos val="b"/>
        <c:tickLblPos val="nextTo"/>
        <c:crossAx val="115016064"/>
        <c:crosses val="autoZero"/>
        <c:auto val="1"/>
        <c:lblAlgn val="ctr"/>
        <c:lblOffset val="100"/>
      </c:catAx>
      <c:valAx>
        <c:axId val="115016064"/>
        <c:scaling>
          <c:orientation val="minMax"/>
        </c:scaling>
        <c:axPos val="l"/>
        <c:majorGridlines/>
        <c:numFmt formatCode="General" sourceLinked="1"/>
        <c:tickLblPos val="nextTo"/>
        <c:crossAx val="109304448"/>
        <c:crosses val="autoZero"/>
        <c:crossBetween val="between"/>
      </c:valAx>
    </c:plotArea>
    <c:plotVisOnly val="1"/>
  </c:chart>
  <c:spPr>
    <a:solidFill>
      <a:schemeClr val="bg2"/>
    </a:solidFill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Caffeine</c:v>
                </c:pt>
              </c:strCache>
            </c:strRef>
          </c:tx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1.4</c:v>
                </c:pt>
                <c:pt idx="1">
                  <c:v>2.2000000000000002</c:v>
                </c:pt>
                <c:pt idx="2">
                  <c:v>3.9</c:v>
                </c:pt>
                <c:pt idx="3">
                  <c:v>5.5</c:v>
                </c:pt>
                <c:pt idx="4">
                  <c:v>8.5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</c:v>
                </c:pt>
              </c:strCache>
            </c:strRef>
          </c:tx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1.2</c:v>
                </c:pt>
                <c:pt idx="1">
                  <c:v>1.9000000000000001</c:v>
                </c:pt>
                <c:pt idx="2">
                  <c:v>2.7</c:v>
                </c:pt>
                <c:pt idx="3">
                  <c:v>4.0999999999999996</c:v>
                </c:pt>
                <c:pt idx="4">
                  <c:v>6.5</c:v>
                </c:pt>
              </c:numCache>
            </c:numRef>
          </c:val>
        </c:ser>
        <c:marker val="1"/>
        <c:axId val="109327488"/>
        <c:axId val="109329024"/>
      </c:lineChart>
      <c:catAx>
        <c:axId val="109327488"/>
        <c:scaling>
          <c:orientation val="minMax"/>
        </c:scaling>
        <c:axPos val="b"/>
        <c:tickLblPos val="nextTo"/>
        <c:crossAx val="109329024"/>
        <c:crosses val="autoZero"/>
        <c:auto val="1"/>
        <c:lblAlgn val="ctr"/>
        <c:lblOffset val="100"/>
      </c:catAx>
      <c:valAx>
        <c:axId val="109329024"/>
        <c:scaling>
          <c:orientation val="minMax"/>
        </c:scaling>
        <c:axPos val="l"/>
        <c:majorGridlines/>
        <c:numFmt formatCode="General" sourceLinked="1"/>
        <c:tickLblPos val="nextTo"/>
        <c:crossAx val="10932748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6DE8A-6054-45F4-92E3-8EA86D4AD2A1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CB6D2-FED5-402A-9498-682A6E64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B6D2-FED5-402A-9498-682A6E64446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FE2207-D314-494B-84CD-BCF0D544FB0B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F54987-A16B-4AD0-8ACB-73CEEA354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2207-D314-494B-84CD-BCF0D544FB0B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4987-A16B-4AD0-8ACB-73CEEA354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2207-D314-494B-84CD-BCF0D544FB0B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4987-A16B-4AD0-8ACB-73CEEA354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2207-D314-494B-84CD-BCF0D544FB0B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4987-A16B-4AD0-8ACB-73CEEA354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2207-D314-494B-84CD-BCF0D544FB0B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4987-A16B-4AD0-8ACB-73CEEA354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2207-D314-494B-84CD-BCF0D544FB0B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4987-A16B-4AD0-8ACB-73CEEA354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2207-D314-494B-84CD-BCF0D544FB0B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4987-A16B-4AD0-8ACB-73CEEA354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2207-D314-494B-84CD-BCF0D544FB0B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4987-A16B-4AD0-8ACB-73CEEA354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2207-D314-494B-84CD-BCF0D544FB0B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4987-A16B-4AD0-8ACB-73CEEA354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9FE2207-D314-494B-84CD-BCF0D544FB0B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4987-A16B-4AD0-8ACB-73CEEA354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FE2207-D314-494B-84CD-BCF0D544FB0B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F54987-A16B-4AD0-8ACB-73CEEA354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39FE2207-D314-494B-84CD-BCF0D544FB0B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5F54987-A16B-4AD0-8ACB-73CEEA354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Biology: The Study Of Life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STIMULUS is anything in an organism’s environment that causes the organism to react.</a:t>
            </a:r>
          </a:p>
          <a:p>
            <a:pPr lvl="1"/>
            <a:r>
              <a:rPr lang="en-US" dirty="0" smtClean="0"/>
              <a:t>E.g. Loud noise, smell of food, predator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 RESPONSE is a reaction to a stimulus.</a:t>
            </a:r>
          </a:p>
          <a:p>
            <a:pPr lvl="1"/>
            <a:r>
              <a:rPr lang="en-US" dirty="0" smtClean="0"/>
              <a:t>E.g. Flinching at the sound of a noise, moving toward food, running from sight of predator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Stimulus &amp; Response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STIMULUS: Cold dry weather</a:t>
            </a:r>
          </a:p>
          <a:p>
            <a:r>
              <a:rPr lang="en-US" dirty="0" smtClean="0"/>
              <a:t>RESPONSE: Trees lose leaves</a:t>
            </a:r>
          </a:p>
          <a:p>
            <a:endParaRPr lang="en-US" dirty="0" smtClean="0"/>
          </a:p>
          <a:p>
            <a:r>
              <a:rPr lang="en-US" dirty="0" smtClean="0"/>
              <a:t>STIMULUS: Touch a hot stove</a:t>
            </a:r>
          </a:p>
          <a:p>
            <a:r>
              <a:rPr lang="en-US" dirty="0" smtClean="0"/>
              <a:t>RESPONSE: Jerk hand away</a:t>
            </a:r>
          </a:p>
          <a:p>
            <a:endParaRPr lang="en-US" dirty="0" smtClean="0"/>
          </a:p>
          <a:p>
            <a:r>
              <a:rPr lang="en-US" dirty="0" smtClean="0"/>
              <a:t>STIMULUS: Fox sees a rabbit</a:t>
            </a:r>
          </a:p>
          <a:p>
            <a:r>
              <a:rPr lang="en-US" dirty="0" smtClean="0"/>
              <a:t>RESPONSE: Fox kills and eats rabbit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Stimulus &amp; Response</a:t>
            </a:r>
            <a:endParaRPr lang="en-US" dirty="0"/>
          </a:p>
        </p:txBody>
      </p:sp>
      <p:pic>
        <p:nvPicPr>
          <p:cNvPr id="4" name="Picture 3" descr="do-trees-lose-leaves-winter_-200X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1066800"/>
            <a:ext cx="1905000" cy="1905000"/>
          </a:xfrm>
          <a:prstGeom prst="rect">
            <a:avLst/>
          </a:prstGeom>
        </p:spPr>
      </p:pic>
      <p:pic>
        <p:nvPicPr>
          <p:cNvPr id="5" name="Picture 4" descr="hot sto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3048000"/>
            <a:ext cx="2057400" cy="2077974"/>
          </a:xfrm>
          <a:prstGeom prst="rect">
            <a:avLst/>
          </a:prstGeom>
        </p:spPr>
      </p:pic>
      <p:pic>
        <p:nvPicPr>
          <p:cNvPr id="6" name="Picture 5" descr="fox hunts rabb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5181600"/>
            <a:ext cx="20574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 living things must maintain an internal balance in their bodies.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HOMEOSTASIS is the maintenance </a:t>
            </a:r>
          </a:p>
          <a:p>
            <a:pPr>
              <a:buNone/>
            </a:pPr>
            <a:r>
              <a:rPr lang="en-US" dirty="0" smtClean="0"/>
              <a:t>   of an internal balance in all organisms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Sweating (too hot)</a:t>
            </a:r>
          </a:p>
          <a:p>
            <a:pPr lvl="2"/>
            <a:r>
              <a:rPr lang="en-US" dirty="0" smtClean="0"/>
              <a:t>Shivering (too cold)</a:t>
            </a:r>
          </a:p>
          <a:p>
            <a:pPr lvl="2"/>
            <a:r>
              <a:rPr lang="en-US" dirty="0" smtClean="0"/>
              <a:t>Keeping the same blood pressure</a:t>
            </a:r>
          </a:p>
          <a:p>
            <a:pPr lvl="2"/>
            <a:r>
              <a:rPr lang="en-US" dirty="0" smtClean="0"/>
              <a:t>Balance of water and nutrients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Homeostasis</a:t>
            </a:r>
            <a:endParaRPr lang="en-US" dirty="0"/>
          </a:p>
        </p:txBody>
      </p:sp>
      <p:pic>
        <p:nvPicPr>
          <p:cNvPr id="4" name="Picture 3" descr="Swea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3724595"/>
            <a:ext cx="1752600" cy="3133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hivering-clip-ar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1905000" cy="1497874"/>
          </a:xfrm>
          <a:prstGeom prst="rect">
            <a:avLst/>
          </a:prstGeom>
        </p:spPr>
      </p:pic>
      <p:pic>
        <p:nvPicPr>
          <p:cNvPr id="6" name="Picture 5" descr="testing-blood-press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438400"/>
            <a:ext cx="257175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drinking-water-460_979746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2362200"/>
            <a:ext cx="2540000" cy="1590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Living things must obtain energy from their environment</a:t>
            </a:r>
          </a:p>
          <a:p>
            <a:pPr lvl="1"/>
            <a:r>
              <a:rPr lang="en-US" dirty="0" smtClean="0"/>
              <a:t>Photosynthesis (energy from sunlight)</a:t>
            </a:r>
          </a:p>
          <a:p>
            <a:pPr lvl="1"/>
            <a:r>
              <a:rPr lang="en-US" dirty="0" smtClean="0"/>
              <a:t>Eating (ingestion or absorption)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Living things must process energy for life functions</a:t>
            </a:r>
          </a:p>
          <a:p>
            <a:pPr lvl="1"/>
            <a:r>
              <a:rPr lang="en-US" dirty="0" smtClean="0"/>
              <a:t>Cell respiration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(5) Obtain and Use Energy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organisms have ADAPTATIONS to help them survive.  </a:t>
            </a:r>
          </a:p>
          <a:p>
            <a:pPr lvl="1"/>
            <a:r>
              <a:rPr lang="en-US" dirty="0" smtClean="0"/>
              <a:t>An ADAPTATION is any inherited structure or behavior that helps an organism survive.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Adaptations are inherited from previous generations and can be passed on to offspring.</a:t>
            </a:r>
          </a:p>
          <a:p>
            <a:endParaRPr lang="en-US" dirty="0" smtClean="0"/>
          </a:p>
          <a:p>
            <a:r>
              <a:rPr lang="en-US" dirty="0" smtClean="0"/>
              <a:t>The gradual changes in a species through adaptations over time is called EVOLUTION.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(6) Adaptations and Evolution</a:t>
            </a:r>
            <a:endParaRPr lang="en-US" dirty="0"/>
          </a:p>
        </p:txBody>
      </p:sp>
      <p:pic>
        <p:nvPicPr>
          <p:cNvPr id="4" name="Picture 3" descr="opposable 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1447800"/>
            <a:ext cx="1295400" cy="1372791"/>
          </a:xfrm>
          <a:prstGeom prst="rect">
            <a:avLst/>
          </a:prstGeom>
        </p:spPr>
      </p:pic>
      <p:pic>
        <p:nvPicPr>
          <p:cNvPr id="5" name="Picture 4" descr="giraffe adapt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9272" y="0"/>
            <a:ext cx="964728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common steps that all scientists use to investigate or do an experiment is called the SCIENTIFIC METHOD.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Methods of Biology</a:t>
            </a:r>
            <a:endParaRPr lang="en-US" dirty="0"/>
          </a:p>
        </p:txBody>
      </p:sp>
      <p:pic>
        <p:nvPicPr>
          <p:cNvPr id="5" name="Picture 4" descr="cool%20experi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124200"/>
            <a:ext cx="40005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experi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743200"/>
            <a:ext cx="3449809" cy="3506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step of the SCIENTIFIC METHOD is to CHOOSE A PROBLEM; this often takes the form of a question.</a:t>
            </a:r>
          </a:p>
          <a:p>
            <a:pPr lvl="1"/>
            <a:r>
              <a:rPr lang="en-US" dirty="0" smtClean="0"/>
              <a:t>E.g. What effect does caffeine have on the growth of the Arabidopsis plant?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Choose A Problem</a:t>
            </a:r>
            <a:endParaRPr lang="en-US" dirty="0"/>
          </a:p>
        </p:txBody>
      </p:sp>
      <p:pic>
        <p:nvPicPr>
          <p:cNvPr id="4" name="Picture 3" descr="arabidop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581400"/>
            <a:ext cx="3556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lus 4"/>
          <p:cNvSpPr/>
          <p:nvPr/>
        </p:nvSpPr>
        <p:spPr>
          <a:xfrm>
            <a:off x="4495800" y="4648200"/>
            <a:ext cx="457200" cy="4572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affein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3733800"/>
            <a:ext cx="2056979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5791200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Caffeine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6248400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Arabidopsis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24800" y="3581400"/>
            <a:ext cx="99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/>
              <a:t>?</a:t>
            </a:r>
            <a:endParaRPr lang="en-US" sz="16600" dirty="0"/>
          </a:p>
        </p:txBody>
      </p:sp>
      <p:sp>
        <p:nvSpPr>
          <p:cNvPr id="10" name="Equal 9"/>
          <p:cNvSpPr/>
          <p:nvPr/>
        </p:nvSpPr>
        <p:spPr>
          <a:xfrm>
            <a:off x="7467600" y="4648200"/>
            <a:ext cx="381000" cy="533400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55000"/>
                <a:satMod val="300000"/>
              </a:schemeClr>
            </a:gs>
            <a:gs pos="40000">
              <a:schemeClr val="bg2">
                <a:tint val="65000"/>
                <a:satMod val="300000"/>
              </a:schemeClr>
            </a:gs>
            <a:gs pos="100000">
              <a:schemeClr val="bg2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continuing with the experiment a scientist should RESEARCH THE PROBLEM</a:t>
            </a:r>
          </a:p>
          <a:p>
            <a:r>
              <a:rPr lang="en-US" dirty="0" smtClean="0"/>
              <a:t>Ways to research:</a:t>
            </a:r>
          </a:p>
          <a:p>
            <a:pPr lvl="1"/>
            <a:r>
              <a:rPr lang="en-US" dirty="0" smtClean="0"/>
              <a:t>Make and record observations</a:t>
            </a:r>
          </a:p>
          <a:p>
            <a:pPr lvl="1"/>
            <a:r>
              <a:rPr lang="en-US" dirty="0" smtClean="0"/>
              <a:t>Talk to experts</a:t>
            </a:r>
          </a:p>
          <a:p>
            <a:pPr lvl="1"/>
            <a:r>
              <a:rPr lang="en-US" dirty="0" smtClean="0"/>
              <a:t>Go to the library or browse the internet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Research Your Problem</a:t>
            </a:r>
            <a:endParaRPr lang="en-US" dirty="0"/>
          </a:p>
        </p:txBody>
      </p:sp>
      <p:pic>
        <p:nvPicPr>
          <p:cNvPr id="4" name="Picture 3" descr="research boo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4267200"/>
            <a:ext cx="3215530" cy="236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MeetTheExper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4000500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observatio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267200"/>
            <a:ext cx="2190750" cy="233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55000"/>
                <a:satMod val="300000"/>
              </a:schemeClr>
            </a:gs>
            <a:gs pos="40000">
              <a:schemeClr val="bg2">
                <a:tint val="65000"/>
                <a:satMod val="300000"/>
              </a:schemeClr>
            </a:gs>
            <a:gs pos="100000">
              <a:schemeClr val="bg2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HYPOTHESIS is a prediction that can be formally tested; it is based on your observations and research.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An educated guess about what will happen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E.g. Caffeine will cause an increase in the growth of the Arabidopsis plant.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Develop A Hypothesis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ffein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0" y="3429000"/>
            <a:ext cx="1469271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&quot;No&quot; Symbol 8"/>
          <p:cNvSpPr/>
          <p:nvPr/>
        </p:nvSpPr>
        <p:spPr>
          <a:xfrm>
            <a:off x="2895600" y="3733800"/>
            <a:ext cx="990600" cy="990600"/>
          </a:xfrm>
          <a:prstGeom prst="noSmoking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EXPERIMENT is an investigation that tests a hypothesis by collecting data under controlled conditions.</a:t>
            </a:r>
          </a:p>
          <a:p>
            <a:pPr lvl="1"/>
            <a:r>
              <a:rPr lang="en-US" dirty="0" smtClean="0"/>
              <a:t>A controlled experiment often has 2 groups: The CONTROL group and the EXPERIMENTAL group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Design An Experiment</a:t>
            </a:r>
            <a:endParaRPr lang="en-US" dirty="0"/>
          </a:p>
        </p:txBody>
      </p:sp>
      <p:pic>
        <p:nvPicPr>
          <p:cNvPr id="4" name="Picture 3" descr="arabidops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581400"/>
            <a:ext cx="1905000" cy="1428750"/>
          </a:xfrm>
          <a:prstGeom prst="rect">
            <a:avLst/>
          </a:prstGeom>
        </p:spPr>
      </p:pic>
      <p:pic>
        <p:nvPicPr>
          <p:cNvPr id="5" name="Picture 4" descr="arabidops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3581400"/>
            <a:ext cx="1930400" cy="1447800"/>
          </a:xfrm>
          <a:prstGeom prst="rect">
            <a:avLst/>
          </a:prstGeom>
        </p:spPr>
      </p:pic>
      <p:pic>
        <p:nvPicPr>
          <p:cNvPr id="6" name="Picture 5" descr="caffein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200" y="3733800"/>
            <a:ext cx="914400" cy="948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23657" y="4572000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caffeine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0" y="4800600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caffeine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5105400"/>
            <a:ext cx="2260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CONTROL Group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5105400"/>
            <a:ext cx="2877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EXPERIMENTAL Group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43400" y="4038600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VS.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5410200"/>
            <a:ext cx="222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(nothing changed)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5410200"/>
            <a:ext cx="272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(one variable changed)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Biology – the study of life</a:t>
            </a:r>
          </a:p>
          <a:p>
            <a:endParaRPr lang="en-US" dirty="0" smtClean="0"/>
          </a:p>
          <a:p>
            <a:r>
              <a:rPr lang="en-US" dirty="0" smtClean="0"/>
              <a:t>From Greek – </a:t>
            </a:r>
            <a:r>
              <a:rPr lang="en-US" i="1" dirty="0" smtClean="0"/>
              <a:t>bio </a:t>
            </a:r>
            <a:r>
              <a:rPr lang="en-US" dirty="0" smtClean="0"/>
              <a:t>meaning “life” &amp; </a:t>
            </a:r>
            <a:r>
              <a:rPr lang="en-US" i="1" dirty="0" smtClean="0"/>
              <a:t>logos</a:t>
            </a:r>
            <a:r>
              <a:rPr lang="en-US" dirty="0" smtClean="0"/>
              <a:t> meaning “study of”</a:t>
            </a:r>
          </a:p>
          <a:p>
            <a:endParaRPr lang="en-US" dirty="0" smtClean="0"/>
          </a:p>
          <a:p>
            <a:r>
              <a:rPr lang="en-US" dirty="0" smtClean="0"/>
              <a:t>Anything that is alive is called an ORGANISM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Biology?</a:t>
            </a:r>
            <a:endParaRPr lang="en-US" dirty="0"/>
          </a:p>
        </p:txBody>
      </p:sp>
      <p:pic>
        <p:nvPicPr>
          <p:cNvPr id="4" name="Picture 3" descr="biology microscop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4343400"/>
            <a:ext cx="2710318" cy="2157413"/>
          </a:xfrm>
          <a:prstGeom prst="rect">
            <a:avLst/>
          </a:prstGeom>
        </p:spPr>
      </p:pic>
      <p:pic>
        <p:nvPicPr>
          <p:cNvPr id="5" name="Picture 4" descr="Biology_Answering_the_Big_Questions_of_life_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28600"/>
            <a:ext cx="3048000" cy="1949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CONTROL is the part of the experiment that is the standard against which the results are compared.</a:t>
            </a:r>
          </a:p>
          <a:p>
            <a:pPr lvl="1"/>
            <a:r>
              <a:rPr lang="en-US" dirty="0" smtClean="0"/>
              <a:t>E.g. Group of 10 plants WITHOUT caffeine added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The EXPERIMENTAL group is the group that has ONE variable changed.</a:t>
            </a:r>
          </a:p>
          <a:p>
            <a:pPr lvl="1"/>
            <a:r>
              <a:rPr lang="en-US" dirty="0" smtClean="0"/>
              <a:t>E.g. Group of 10 plants WITH a measured amount of caffeine added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An 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ONE thing that is CHANGED in an experiment is called the INDEPENDENT VARIABLE</a:t>
            </a:r>
          </a:p>
          <a:p>
            <a:pPr lvl="1"/>
            <a:r>
              <a:rPr lang="en-US" dirty="0" smtClean="0"/>
              <a:t>E.g. Independent variable is the amount of caffeine added to the plants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Variable</a:t>
            </a:r>
            <a:endParaRPr lang="en-US" dirty="0"/>
          </a:p>
        </p:txBody>
      </p:sp>
      <p:pic>
        <p:nvPicPr>
          <p:cNvPr id="4" name="Picture 3" descr="arabidop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810000"/>
            <a:ext cx="2590800" cy="1943100"/>
          </a:xfrm>
          <a:prstGeom prst="rect">
            <a:avLst/>
          </a:prstGeom>
        </p:spPr>
      </p:pic>
      <p:sp>
        <p:nvSpPr>
          <p:cNvPr id="5" name="Plus 4"/>
          <p:cNvSpPr/>
          <p:nvPr/>
        </p:nvSpPr>
        <p:spPr>
          <a:xfrm>
            <a:off x="4114800" y="4343400"/>
            <a:ext cx="914400" cy="9144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affein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0200" y="3048000"/>
            <a:ext cx="2791614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8800" y="5943600"/>
            <a:ext cx="257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Independent Variable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5486400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Caffeine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DEPENDENT VARIABLE is the MEASURED result caused by the independent variable.</a:t>
            </a:r>
          </a:p>
          <a:p>
            <a:pPr lvl="1"/>
            <a:r>
              <a:rPr lang="en-US" dirty="0" smtClean="0"/>
              <a:t>The dependent variable DEPENDS on the independent variable</a:t>
            </a:r>
          </a:p>
          <a:p>
            <a:pPr lvl="2"/>
            <a:r>
              <a:rPr lang="en-US" dirty="0" smtClean="0"/>
              <a:t>E.g. The dependent variable is the measured growth of the plants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Variable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905000" y="4038600"/>
          <a:ext cx="5410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DEPENDENT VARIABLE is the result of the INDEPENDENT VARIABLE being manipulated.</a:t>
            </a:r>
          </a:p>
          <a:p>
            <a:pPr lvl="1"/>
            <a:r>
              <a:rPr lang="en-US" sz="1800" dirty="0" smtClean="0"/>
              <a:t>E.g. More caffeine (Ind. Var.) = more plant growth (Dep. Var.)</a:t>
            </a:r>
          </a:p>
          <a:p>
            <a:endParaRPr lang="en-US" sz="2800" dirty="0" smtClean="0"/>
          </a:p>
          <a:p>
            <a:r>
              <a:rPr lang="en-US" sz="2800" dirty="0" smtClean="0"/>
              <a:t>Independent Variable: scientist CHANGES</a:t>
            </a:r>
          </a:p>
          <a:p>
            <a:pPr lvl="1"/>
            <a:r>
              <a:rPr lang="en-US" sz="2400" dirty="0" smtClean="0"/>
              <a:t>Caffeine</a:t>
            </a:r>
          </a:p>
          <a:p>
            <a:endParaRPr lang="en-US" sz="2800" dirty="0" smtClean="0"/>
          </a:p>
          <a:p>
            <a:r>
              <a:rPr lang="en-US" sz="2800" dirty="0" smtClean="0"/>
              <a:t>Dependent Variable: scientist MEASURES</a:t>
            </a:r>
          </a:p>
          <a:p>
            <a:pPr lvl="1"/>
            <a:r>
              <a:rPr lang="en-US" sz="2400" dirty="0" smtClean="0"/>
              <a:t>Growth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Ind. Vs. Dep. Variable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TEST YOUR HYPOTHESIS the experiment that was designed must now be conducted.</a:t>
            </a:r>
          </a:p>
          <a:p>
            <a:pPr lvl="1"/>
            <a:r>
              <a:rPr lang="en-US" dirty="0" smtClean="0"/>
              <a:t>E.g. Allow both the control group and experimental groups of Arabidopsis plants to grow for a period of 5 days and record the height of every plant each day in a data table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Test Your Hypothesis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4419600"/>
          <a:ext cx="72390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50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Day</a:t>
                      </a:r>
                      <a:r>
                        <a:rPr lang="en-US" sz="1600" baseline="0" dirty="0" smtClean="0"/>
                        <a:t>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Day</a:t>
                      </a:r>
                      <a:r>
                        <a:rPr lang="en-US" sz="1600" baseline="0" dirty="0" smtClean="0"/>
                        <a:t> 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Day 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Day 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Day 5</a:t>
                      </a:r>
                      <a:endParaRPr lang="en-US" sz="1600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Caffeine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8.5in</a:t>
                      </a:r>
                      <a:endParaRPr lang="en-US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Control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6.5in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is defined as any information that is obtained from an investigation</a:t>
            </a:r>
          </a:p>
          <a:p>
            <a:endParaRPr lang="en-US" dirty="0" smtClean="0"/>
          </a:p>
          <a:p>
            <a:r>
              <a:rPr lang="en-US" dirty="0" smtClean="0"/>
              <a:t>The DATA that has been collected must then be ORGANIZED</a:t>
            </a:r>
          </a:p>
          <a:p>
            <a:endParaRPr lang="en-US" dirty="0" smtClean="0"/>
          </a:p>
          <a:p>
            <a:r>
              <a:rPr lang="en-US" dirty="0" smtClean="0"/>
              <a:t>Usually the DATA will be put into a chart or graph to provide visual results that can be more easily interpreted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Organize Your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Effects of Caffeine on Arabidopsis Plant Growth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data that has been collected in the experiment must then be ANALYZED and the scientist must come to a CONCLUSION</a:t>
            </a:r>
          </a:p>
          <a:p>
            <a:endParaRPr lang="en-US" dirty="0" smtClean="0"/>
          </a:p>
          <a:p>
            <a:r>
              <a:rPr lang="en-US" dirty="0" smtClean="0"/>
              <a:t>The CONCLUSION must indicate whether the hypothesis was accepted or rejected</a:t>
            </a:r>
          </a:p>
          <a:p>
            <a:pPr lvl="1"/>
            <a:r>
              <a:rPr lang="en-US" dirty="0" smtClean="0"/>
              <a:t>E.g. Looking at the data, the hypothesis that caffeine will increase Arabidopsis growth is confirmed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Draw Conclusions</a:t>
            </a:r>
            <a:endParaRPr lang="en-US" dirty="0"/>
          </a:p>
        </p:txBody>
      </p:sp>
      <p:pic>
        <p:nvPicPr>
          <p:cNvPr id="4" name="Picture 3" descr="thinking_man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43412"/>
            <a:ext cx="1371599" cy="2414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a conclusion has been drawn a scientist will then PUBLISH the results to share with other scientists</a:t>
            </a:r>
          </a:p>
          <a:p>
            <a:endParaRPr lang="en-US" dirty="0" smtClean="0"/>
          </a:p>
          <a:p>
            <a:r>
              <a:rPr lang="en-US" dirty="0" smtClean="0"/>
              <a:t>Other scientists can try to replicate the results by repeating the same procedure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Conclusions</a:t>
            </a:r>
            <a:endParaRPr lang="en-US" dirty="0"/>
          </a:p>
        </p:txBody>
      </p:sp>
      <p:pic>
        <p:nvPicPr>
          <p:cNvPr id="4" name="Picture 3" descr="ScientificAmerican-2006J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4267200"/>
            <a:ext cx="1767241" cy="2336292"/>
          </a:xfrm>
          <a:prstGeom prst="rect">
            <a:avLst/>
          </a:prstGeom>
          <a:ln w="127000"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hypothesis that is supported many different times by many different scientists will become a THEORY</a:t>
            </a:r>
          </a:p>
          <a:p>
            <a:r>
              <a:rPr lang="en-US" dirty="0" smtClean="0"/>
              <a:t>A THEORY is NOT a guess!! A THEORY is CONFIRMED by scientific observations.  </a:t>
            </a:r>
          </a:p>
          <a:p>
            <a:pPr lvl="1"/>
            <a:r>
              <a:rPr lang="en-US" sz="2000" dirty="0" smtClean="0"/>
              <a:t>E.g. Theory of Gravity, Atomic Theory, Theory of Evolution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Becomes A Theory</a:t>
            </a:r>
            <a:endParaRPr lang="en-US" dirty="0"/>
          </a:p>
        </p:txBody>
      </p:sp>
      <p:pic>
        <p:nvPicPr>
          <p:cNvPr id="4" name="Picture 3" descr="Atom_diagram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5600" y="4038600"/>
            <a:ext cx="2170176" cy="2170176"/>
          </a:xfrm>
          <a:prstGeom prst="rect">
            <a:avLst/>
          </a:prstGeom>
        </p:spPr>
      </p:pic>
      <p:pic>
        <p:nvPicPr>
          <p:cNvPr id="5" name="Picture 4" descr="falling_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114800"/>
            <a:ext cx="2238877" cy="2209800"/>
          </a:xfrm>
          <a:prstGeom prst="rect">
            <a:avLst/>
          </a:prstGeom>
        </p:spPr>
      </p:pic>
      <p:pic>
        <p:nvPicPr>
          <p:cNvPr id="6" name="Picture 5" descr="horse-evolution-speci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3962400"/>
            <a:ext cx="4191000" cy="2246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6 main characteristic of life:</a:t>
            </a:r>
          </a:p>
          <a:p>
            <a:pPr lvl="1"/>
            <a:r>
              <a:rPr lang="en-US" dirty="0" smtClean="0"/>
              <a:t>All organisms are made of organized CELLS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 organisms can REPRODUCE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 organisms GROW and DEVELOP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 life can ADJUST, ADAPT, and EVOLVE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6 </a:t>
            </a:r>
            <a:r>
              <a:rPr lang="en-US" dirty="0" smtClean="0"/>
              <a:t>of these characteristics must be met for an organism to be considered living. </a:t>
            </a:r>
          </a:p>
          <a:p>
            <a:pPr lvl="1"/>
            <a:r>
              <a:rPr lang="en-US" dirty="0" smtClean="0"/>
              <a:t>E.g. Viruses are not made of cells and do not grow so therefore are not considered alive.  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makes something “alive?”</a:t>
            </a:r>
            <a:endParaRPr lang="en-US" dirty="0"/>
          </a:p>
        </p:txBody>
      </p:sp>
      <p:pic>
        <p:nvPicPr>
          <p:cNvPr id="4" name="Picture 3" descr="animalcellsfig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2057400"/>
            <a:ext cx="1828800" cy="1732316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rgbClr val="000000"/>
            </a:outerShd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scientists use the same system of measurement called the INTERNATIONAL SYSTEM OF MEASUREMENT (SI).</a:t>
            </a:r>
          </a:p>
          <a:p>
            <a:pPr lvl="1"/>
            <a:r>
              <a:rPr lang="en-US" dirty="0" smtClean="0"/>
              <a:t>Meter (length)</a:t>
            </a:r>
          </a:p>
          <a:p>
            <a:pPr lvl="1"/>
            <a:r>
              <a:rPr lang="en-US" dirty="0" smtClean="0"/>
              <a:t>Gram (mass)</a:t>
            </a:r>
          </a:p>
          <a:p>
            <a:pPr lvl="1"/>
            <a:r>
              <a:rPr lang="en-US" dirty="0" smtClean="0"/>
              <a:t>Liter (volume)</a:t>
            </a:r>
          </a:p>
          <a:p>
            <a:pPr lvl="1"/>
            <a:r>
              <a:rPr lang="en-US" dirty="0" smtClean="0"/>
              <a:t>Second (time)</a:t>
            </a:r>
          </a:p>
          <a:p>
            <a:pPr lvl="1"/>
            <a:r>
              <a:rPr lang="en-US" dirty="0" smtClean="0"/>
              <a:t>Celsius degree (temperature)</a:t>
            </a:r>
          </a:p>
          <a:p>
            <a:r>
              <a:rPr lang="en-US" dirty="0" smtClean="0"/>
              <a:t>Scientists around the world communicate quantitative data using the SI system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International System of Measurement (SI)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A CELL is the smallest possible unit of life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Many organisms, such as bacteria, are UNICELLULAR and are made of only ONE cell.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Other organisms such as animals and plants are MULTICELLULAR and are made of MANY cells.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(1) Organization Of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(2)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Organisms don’t live forever.</a:t>
            </a:r>
          </a:p>
          <a:p>
            <a:r>
              <a:rPr lang="en-US" dirty="0" smtClean="0"/>
              <a:t>Reproduction is not required for the survival of a single individual it is required for the survival of the SPECIES as a whole.</a:t>
            </a:r>
          </a:p>
          <a:p>
            <a:r>
              <a:rPr lang="en-US" dirty="0" smtClean="0"/>
              <a:t>A SPECIES is a group of organisms that can interbreed and produce fertile offspring in nature.</a:t>
            </a:r>
          </a:p>
          <a:p>
            <a:r>
              <a:rPr lang="en-US" dirty="0" smtClean="0"/>
              <a:t>Without reproduction a species will eventually go EXTINCT.</a:t>
            </a:r>
            <a:endParaRPr lang="en-US" dirty="0"/>
          </a:p>
        </p:txBody>
      </p:sp>
      <p:pic>
        <p:nvPicPr>
          <p:cNvPr id="4" name="Picture 3" descr="Tortue_reprodu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4953000"/>
            <a:ext cx="3276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ASEXUAL reproduction – a single parent makes an identical offspring</a:t>
            </a:r>
          </a:p>
          <a:p>
            <a:pPr lvl="1"/>
            <a:r>
              <a:rPr lang="en-US" dirty="0" smtClean="0"/>
              <a:t>Cloning, binary fission, budding, mitosis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SEXUAL reproduction – two parents combine DNA to make a unique offspring</a:t>
            </a:r>
          </a:p>
          <a:p>
            <a:pPr lvl="1"/>
            <a:r>
              <a:rPr lang="en-US" dirty="0" smtClean="0"/>
              <a:t>Internal/External Fertilization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Asexual vs. Sexual Reproduction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life begins with a single cell.</a:t>
            </a:r>
          </a:p>
          <a:p>
            <a:endParaRPr lang="en-US" dirty="0" smtClean="0"/>
          </a:p>
          <a:p>
            <a:r>
              <a:rPr lang="en-US" dirty="0" smtClean="0"/>
              <a:t>Over the course of an organism’s life, the organism will GROW in size and DEVELOP (change) into a mature form.  </a:t>
            </a:r>
          </a:p>
          <a:p>
            <a:pPr lvl="1"/>
            <a:r>
              <a:rPr lang="en-US" dirty="0" smtClean="0"/>
              <a:t>E.g. A fertilized chicken egg will grow and develop into an adult chicken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(3) Growth and Development</a:t>
            </a:r>
            <a:endParaRPr lang="en-US" dirty="0"/>
          </a:p>
        </p:txBody>
      </p:sp>
      <p:pic>
        <p:nvPicPr>
          <p:cNvPr id="4" name="Picture 3" descr="growt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4114800"/>
            <a:ext cx="4185486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olution embryolo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(4) Organisms Adjust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life can ADJUST or react to their surroundings.</a:t>
            </a:r>
          </a:p>
          <a:p>
            <a:pPr lvl="1"/>
            <a:r>
              <a:rPr lang="en-US" dirty="0" smtClean="0"/>
              <a:t>Possible things that an organism can adapt to:</a:t>
            </a:r>
          </a:p>
          <a:p>
            <a:pPr lvl="2"/>
            <a:r>
              <a:rPr lang="en-US" dirty="0" smtClean="0"/>
              <a:t>Light</a:t>
            </a:r>
          </a:p>
          <a:p>
            <a:pPr lvl="2"/>
            <a:r>
              <a:rPr lang="en-US" dirty="0" smtClean="0"/>
              <a:t>Temperature</a:t>
            </a:r>
          </a:p>
          <a:p>
            <a:pPr lvl="2"/>
            <a:r>
              <a:rPr lang="en-US" dirty="0" smtClean="0"/>
              <a:t>Other Organisms</a:t>
            </a:r>
          </a:p>
        </p:txBody>
      </p:sp>
      <p:pic>
        <p:nvPicPr>
          <p:cNvPr id="6" name="Picture 5" descr="DilatedPup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191000"/>
            <a:ext cx="1905000" cy="222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ight Arrow 6"/>
          <p:cNvSpPr/>
          <p:nvPr/>
        </p:nvSpPr>
        <p:spPr>
          <a:xfrm>
            <a:off x="2667000" y="5257800"/>
            <a:ext cx="5334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right-light-16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4495800"/>
            <a:ext cx="2199916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pupil contract.bmp"/>
          <p:cNvPicPr>
            <a:picLocks noChangeAspect="1"/>
          </p:cNvPicPr>
          <p:nvPr/>
        </p:nvPicPr>
        <p:blipFill>
          <a:blip r:embed="rId5" cstate="print"/>
          <a:srcRect l="14000" t="12871" r="28000" b="34324"/>
          <a:stretch>
            <a:fillRect/>
          </a:stretch>
        </p:blipFill>
        <p:spPr>
          <a:xfrm>
            <a:off x="6477000" y="4485290"/>
            <a:ext cx="2667000" cy="1839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ight Arrow 9"/>
          <p:cNvSpPr/>
          <p:nvPr/>
        </p:nvSpPr>
        <p:spPr>
          <a:xfrm>
            <a:off x="5791200" y="5257800"/>
            <a:ext cx="5334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2218</TotalTime>
  <Words>1278</Words>
  <Application>Microsoft Office PowerPoint</Application>
  <PresentationFormat>On-screen Show (4:3)</PresentationFormat>
  <Paragraphs>198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Concourse</vt:lpstr>
      <vt:lpstr>Chapter 1</vt:lpstr>
      <vt:lpstr>What is Biology?</vt:lpstr>
      <vt:lpstr>What makes something “alive?”</vt:lpstr>
      <vt:lpstr>(1) Organization Of Cells</vt:lpstr>
      <vt:lpstr>(2) Reproduction</vt:lpstr>
      <vt:lpstr>Asexual vs. Sexual Reproduction</vt:lpstr>
      <vt:lpstr>(3) Growth and Development</vt:lpstr>
      <vt:lpstr>Slide 8</vt:lpstr>
      <vt:lpstr>(4) Organisms Adjust</vt:lpstr>
      <vt:lpstr>Stimulus &amp; Response</vt:lpstr>
      <vt:lpstr>Examples of Stimulus &amp; Response</vt:lpstr>
      <vt:lpstr>Homeostasis</vt:lpstr>
      <vt:lpstr>(5) Obtain and Use Energy</vt:lpstr>
      <vt:lpstr>(6) Adaptations and Evolution</vt:lpstr>
      <vt:lpstr>Methods of Biology</vt:lpstr>
      <vt:lpstr>1. Choose A Problem</vt:lpstr>
      <vt:lpstr>2. Research Your Problem</vt:lpstr>
      <vt:lpstr>3. Develop A Hypothesis</vt:lpstr>
      <vt:lpstr>4. Design An Experiment</vt:lpstr>
      <vt:lpstr>Design An Experiment</vt:lpstr>
      <vt:lpstr>Independent Variable</vt:lpstr>
      <vt:lpstr>Dependent Variable</vt:lpstr>
      <vt:lpstr>Ind. Vs. Dep. Variable</vt:lpstr>
      <vt:lpstr>5. Test Your Hypothesis</vt:lpstr>
      <vt:lpstr>6. Organize Your Data</vt:lpstr>
      <vt:lpstr>Effects of Caffeine on Arabidopsis Plant Growth</vt:lpstr>
      <vt:lpstr>7. Draw Conclusions</vt:lpstr>
      <vt:lpstr>Draw Conclusions</vt:lpstr>
      <vt:lpstr>Hypothesis Becomes A Theory</vt:lpstr>
      <vt:lpstr>International System of Measurement (SI)</vt:lpstr>
    </vt:vector>
  </TitlesOfParts>
  <Company>ABSS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Devon Lategan</dc:creator>
  <cp:lastModifiedBy>jperry2</cp:lastModifiedBy>
  <cp:revision>65</cp:revision>
  <dcterms:created xsi:type="dcterms:W3CDTF">2011-07-26T19:51:46Z</dcterms:created>
  <dcterms:modified xsi:type="dcterms:W3CDTF">2013-01-25T16:07:04Z</dcterms:modified>
</cp:coreProperties>
</file>