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7620000" cx="10160000"/>
  <p:notesSz cy="10160000" cx="7620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0.xml" Type="http://schemas.openxmlformats.org/officeDocument/2006/relationships/slide" Id="rId25"/><Relationship Target="presProps.xml" Type="http://schemas.openxmlformats.org/officeDocument/2006/relationships/presProps" Id="rId2"/><Relationship Target="slides/slide16.xml" Type="http://schemas.openxmlformats.org/officeDocument/2006/relationships/slide" Id="rId21"/><Relationship Target="theme/theme3.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826000" x="762000"/>
            <a:ext cy="4572000" cx="6096000"/>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 name="Shape 21"/>
        <p:cNvGrpSpPr/>
        <p:nvPr/>
      </p:nvGrpSpPr>
      <p:grpSpPr>
        <a:xfrm>
          <a:off y="0" x="0"/>
          <a:ext cy="0" cx="0"/>
          <a:chOff y="0" x="0"/>
          <a:chExt cy="0" cx="0"/>
        </a:xfrm>
      </p:grpSpPr>
      <p:sp>
        <p:nvSpPr>
          <p:cNvPr id="22" name="Shape 2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3" name="Shape 2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01" name="Shape 10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09" name="Shape 10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15" name="Shape 11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9" name="Shape 119"/>
        <p:cNvGrpSpPr/>
        <p:nvPr/>
      </p:nvGrpSpPr>
      <p:grpSpPr>
        <a:xfrm>
          <a:off y="0" x="0"/>
          <a:ext cy="0" cx="0"/>
          <a:chOff y="0" x="0"/>
          <a:chExt cy="0" cx="0"/>
        </a:xfrm>
      </p:grpSpPr>
      <p:sp>
        <p:nvSpPr>
          <p:cNvPr id="120" name="Shape 12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21" name="Shape 12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29" name="Shape 12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35" name="Shape 13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41" name="Shape 14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46" name="Shape 14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 name="Shape 28"/>
        <p:cNvGrpSpPr/>
        <p:nvPr/>
      </p:nvGrpSpPr>
      <p:grpSpPr>
        <a:xfrm>
          <a:off y="0" x="0"/>
          <a:ext cy="0" cx="0"/>
          <a:chOff y="0" x="0"/>
          <a:chExt cy="0" cx="0"/>
        </a:xfrm>
      </p:grpSpPr>
      <p:sp>
        <p:nvSpPr>
          <p:cNvPr id="29" name="Shape 2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0" name="Shape 3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52" name="Shape 15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 name="Shape 34"/>
        <p:cNvGrpSpPr/>
        <p:nvPr/>
      </p:nvGrpSpPr>
      <p:grpSpPr>
        <a:xfrm>
          <a:off y="0" x="0"/>
          <a:ext cy="0" cx="0"/>
          <a:chOff y="0" x="0"/>
          <a:chExt cy="0" cx="0"/>
        </a:xfrm>
      </p:grpSpPr>
      <p:sp>
        <p:nvSpPr>
          <p:cNvPr id="35" name="Shape 3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6" name="Shape 3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1" name="Shape 5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7" name="Shape 5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66" name="Shape 6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80" name="Shape 8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5" name="Shape 5"/>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6" name="Shape 6"/>
        <p:cNvGrpSpPr/>
        <p:nvPr/>
      </p:nvGrpSpPr>
      <p:grpSpPr>
        <a:xfrm>
          <a:off y="0" x="0"/>
          <a:ext cy="0" cx="0"/>
          <a:chOff y="0" x="0"/>
          <a:chExt cy="0" cx="0"/>
        </a:xfrm>
      </p:grpSpPr>
      <p:sp>
        <p:nvSpPr>
          <p:cNvPr id="7" name="Shape 7"/>
          <p:cNvSpPr txBox="1"/>
          <p:nvPr>
            <p:ph type="ctrTitle"/>
          </p:nvPr>
        </p:nvSpPr>
        <p:spPr>
          <a:xfrm>
            <a:off y="3048000" x="914400"/>
            <a:ext cy="1219199" cx="8331200"/>
          </a:xfrm>
          <a:prstGeom prst="rect">
            <a:avLst/>
          </a:prstGeom>
        </p:spPr>
        <p:txBody>
          <a:bodyPr bIns="91425" rIns="91425" lIns="91425" t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p:txBody>
      </p:sp>
      <p:sp>
        <p:nvSpPr>
          <p:cNvPr id="8" name="Shape 8"/>
          <p:cNvSpPr txBox="1"/>
          <p:nvPr>
            <p:ph idx="1" type="subTitle"/>
          </p:nvPr>
        </p:nvSpPr>
        <p:spPr>
          <a:xfrm>
            <a:off y="4572000" x="1828800"/>
            <a:ext cy="914400" cx="6502399"/>
          </a:xfrm>
          <a:prstGeom prst="rect">
            <a:avLst/>
          </a:prstGeom>
        </p:spPr>
        <p:txBody>
          <a:bodyPr bIns="91425" rIns="91425" lIns="91425" t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9" name="Shape 9"/>
        <p:cNvGrpSpPr/>
        <p:nvPr/>
      </p:nvGrpSpPr>
      <p:grpSpPr>
        <a:xfrm>
          <a:off y="0" x="0"/>
          <a:ext cy="0" cx="0"/>
          <a:chOff y="0" x="0"/>
          <a:chExt cy="0" cx="0"/>
        </a:xfrm>
      </p:grpSpPr>
      <p:sp>
        <p:nvSpPr>
          <p:cNvPr id="10" name="Shape 10"/>
          <p:cNvSpPr txBox="1"/>
          <p:nvPr>
            <p:ph type="title"/>
          </p:nvPr>
        </p:nvSpPr>
        <p:spPr>
          <a:xfrm>
            <a:off y="304800" x="304800"/>
            <a:ext cy="914400" cx="9550400"/>
          </a:xfrm>
          <a:prstGeom prst="rect">
            <a:avLst/>
          </a:prstGeom>
        </p:spPr>
        <p:txBody>
          <a:bodyPr bIns="91425" rIns="91425" lIns="91425" t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p:txBody>
      </p:sp>
      <p:sp>
        <p:nvSpPr>
          <p:cNvPr id="11" name="Shape 11"/>
          <p:cNvSpPr txBox="1"/>
          <p:nvPr>
            <p:ph idx="1" type="body"/>
          </p:nvPr>
        </p:nvSpPr>
        <p:spPr>
          <a:xfrm>
            <a:off y="1828800" x="304800"/>
            <a:ext cy="5486399" cx="9550400"/>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2" name="Shape 12"/>
        <p:cNvGrpSpPr/>
        <p:nvPr/>
      </p:nvGrpSpPr>
      <p:grpSpPr>
        <a:xfrm>
          <a:off y="0" x="0"/>
          <a:ext cy="0" cx="0"/>
          <a:chOff y="0" x="0"/>
          <a:chExt cy="0" cx="0"/>
        </a:xfrm>
      </p:grpSpPr>
      <p:sp>
        <p:nvSpPr>
          <p:cNvPr id="13" name="Shape 13"/>
          <p:cNvSpPr txBox="1"/>
          <p:nvPr>
            <p:ph type="title"/>
          </p:nvPr>
        </p:nvSpPr>
        <p:spPr>
          <a:xfrm>
            <a:off y="304800" x="304800"/>
            <a:ext cy="914400" cx="9550400"/>
          </a:xfrm>
          <a:prstGeom prst="rect">
            <a:avLst/>
          </a:prstGeom>
        </p:spPr>
        <p:txBody>
          <a:bodyPr bIns="91425" rIns="91425" lIns="91425" t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p:txBody>
      </p:sp>
      <p:sp>
        <p:nvSpPr>
          <p:cNvPr id="14" name="Shape 14"/>
          <p:cNvSpPr txBox="1"/>
          <p:nvPr>
            <p:ph idx="1" type="body"/>
          </p:nvPr>
        </p:nvSpPr>
        <p:spPr>
          <a:xfrm>
            <a:off y="1828800" x="304800"/>
            <a:ext cy="5486399" cx="4470399"/>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
        <p:nvSpPr>
          <p:cNvPr id="15" name="Shape 15"/>
          <p:cNvSpPr txBox="1"/>
          <p:nvPr>
            <p:ph idx="2" type="body"/>
          </p:nvPr>
        </p:nvSpPr>
        <p:spPr>
          <a:xfrm>
            <a:off y="1828800" x="5384800"/>
            <a:ext cy="5486399" cx="4470399"/>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16" name="Shape 16"/>
        <p:cNvGrpSpPr/>
        <p:nvPr/>
      </p:nvGrpSpPr>
      <p:grpSpPr>
        <a:xfrm>
          <a:off y="0" x="0"/>
          <a:ext cy="0" cx="0"/>
          <a:chOff y="0" x="0"/>
          <a:chExt cy="0" cx="0"/>
        </a:xfrm>
      </p:grpSpPr>
      <p:sp>
        <p:nvSpPr>
          <p:cNvPr id="17" name="Shape 17"/>
          <p:cNvSpPr txBox="1"/>
          <p:nvPr>
            <p:ph idx="1" type="body"/>
          </p:nvPr>
        </p:nvSpPr>
        <p:spPr>
          <a:xfrm>
            <a:off y="6705600" x="304800"/>
            <a:ext cy="609599" cx="9550400"/>
          </a:xfrm>
          <a:prstGeom prst="rect">
            <a:avLst/>
          </a:prstGeom>
        </p:spPr>
        <p:txBody>
          <a:bodyPr bIns="91425" rIns="91425" lIns="91425" t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2.xml" Type="http://schemas.openxmlformats.org/officeDocument/2006/relationships/theme" Id="rId6"/><Relationship Target="../slideLayouts/slideLayout5.xml" Type="http://schemas.openxmlformats.org/officeDocument/2006/relationships/slideLayout" Id="rId5"/></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 name="Shape 4"/>
        <p:cNvGrpSpPr/>
        <p:nvPr/>
      </p:nvGrpSpPr>
      <p:grpSpPr>
        <a:xfrm>
          <a:off y="0" x="0"/>
          <a:ext cy="0" cx="0"/>
          <a:chOff y="0" x="0"/>
          <a:chExt cy="0" cx="0"/>
        </a:xfrm>
      </p:grpSpPr>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12.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3.xml" Type="http://schemas.openxmlformats.org/officeDocument/2006/relationships/slideLayout" Id="rId1"/><Relationship Target="../media/image00.gif"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3.xml" Type="http://schemas.openxmlformats.org/officeDocument/2006/relationships/slideLayout" Id="rId1"/><Relationship Target="../media/image11.gif"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3.xml" Type="http://schemas.openxmlformats.org/officeDocument/2006/relationships/slideLayout" Id="rId1"/><Relationship Target="http://www.science.smith.edu/departments/Biology/Bio231/etc.html" Type="http://schemas.openxmlformats.org/officeDocument/2006/relationships/hyperlink" TargetMode="External" Id="rId4"/><Relationship Target="../media/image09.gif" Type="http://schemas.openxmlformats.org/officeDocument/2006/relationships/image" Id="rId3"/><Relationship Target="http://highered.mcgraw-hill.com/sites/0072437316/student_view0/chapter9/animations.html#" Type="http://schemas.openxmlformats.org/officeDocument/2006/relationships/hyperlink" TargetMode="External" Id="rId5"/></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3.xml" Type="http://schemas.openxmlformats.org/officeDocument/2006/relationships/slideLayout" Id="rId1"/><Relationship Target="../media/image06.jp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3.xml" Type="http://schemas.openxmlformats.org/officeDocument/2006/relationships/slideLayout" Id="rId1"/><Relationship Target="../media/image13.jp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xml" Type="http://schemas.openxmlformats.org/officeDocument/2006/relationships/slideLayout" Id="rId1"/><Relationship Target="../media/image10.gif"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3.xml" Type="http://schemas.openxmlformats.org/officeDocument/2006/relationships/slideLayout" Id="rId1"/><Relationship Target="../media/image08.jp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3.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3.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3.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3.xml" Type="http://schemas.openxmlformats.org/officeDocument/2006/relationships/slideLayout" Id="rId1"/><Relationship Target="http://sciencecases.lib.buffalo.edu/cs/files/cellular_respiration.pdf" Type="http://schemas.openxmlformats.org/officeDocument/2006/relationships/hyperlink" TargetMode="External"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xml" Type="http://schemas.openxmlformats.org/officeDocument/2006/relationships/slideLayout" Id="rId1"/><Relationship Target="../media/image14.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xml" Type="http://schemas.openxmlformats.org/officeDocument/2006/relationships/slideLayout" Id="rId1"/><Relationship Target="../media/image07.jpg" Type="http://schemas.openxmlformats.org/officeDocument/2006/relationships/image" Id="rId4"/><Relationship Target="../media/image15.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 Target="../media/image03.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3.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3.xml" Type="http://schemas.openxmlformats.org/officeDocument/2006/relationships/slideLayout" Id="rId1"/><Relationship Target="../media/image01.gif"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3.xml" Type="http://schemas.openxmlformats.org/officeDocument/2006/relationships/slideLayout" Id="rId1"/><Relationship Target="../media/image05.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3.xml" Type="http://schemas.openxmlformats.org/officeDocument/2006/relationships/slideLayout" Id="rId1"/><Relationship Target="../media/image02.gif"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 name="Shape 18"/>
        <p:cNvGrpSpPr/>
        <p:nvPr/>
      </p:nvGrpSpPr>
      <p:grpSpPr>
        <a:xfrm>
          <a:off y="0" x="0"/>
          <a:ext cy="0" cx="0"/>
          <a:chOff y="0" x="0"/>
          <a:chExt cy="0" cx="0"/>
        </a:xfrm>
      </p:grpSpPr>
      <p:sp>
        <p:nvSpPr>
          <p:cNvPr id="19" name="Shape 19"/>
          <p:cNvSpPr/>
          <p:nvPr/>
        </p:nvSpPr>
        <p:spPr>
          <a:xfrm>
            <a:off y="1422375" x="914400"/>
            <a:ext cy="5715000" cx="7912100"/>
          </a:xfrm>
          <a:prstGeom prst="rect">
            <a:avLst/>
          </a:prstGeom>
          <a:blipFill>
            <a:blip r:embed="rId3"/>
            <a:stretch>
              <a:fillRect/>
            </a:stretch>
          </a:blipFill>
        </p:spPr>
      </p:sp>
      <p:sp>
        <p:nvSpPr>
          <p:cNvPr id="20" name="Shape 20"/>
          <p:cNvSpPr txBox="1"/>
          <p:nvPr/>
        </p:nvSpPr>
        <p:spPr>
          <a:xfrm>
            <a:off y="304800" x="2032000"/>
            <a:ext cy="866449" cx="5600825"/>
          </a:xfrm>
          <a:prstGeom prst="rect">
            <a:avLst/>
          </a:prstGeom>
        </p:spPr>
        <p:txBody>
          <a:bodyPr bIns="38100" rIns="38100" lIns="38100" tIns="38100" anchor="t" anchorCtr="0">
            <a:noAutofit/>
          </a:bodyPr>
          <a:lstStyle/>
          <a:p>
            <a:pPr rtl="0">
              <a:lnSpc>
                <a:spcPct val="100000"/>
              </a:lnSpc>
              <a:buNone/>
            </a:pPr>
            <a:r>
              <a:rPr sz="4800" lang="en-US">
                <a:solidFill>
                  <a:srgbClr val="000000"/>
                </a:solidFill>
                <a:latin typeface="Arial"/>
                <a:ea typeface="Arial"/>
                <a:cs typeface="Arial"/>
                <a:sym typeface="Arial"/>
              </a:rPr>
              <a:t>Cellular Respiration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266" lang="en-US">
                <a:solidFill>
                  <a:srgbClr val="000000"/>
                </a:solidFill>
                <a:latin typeface="Arial"/>
                <a:ea typeface="Arial"/>
                <a:cs typeface="Arial"/>
                <a:sym typeface="Arial"/>
              </a:rPr>
              <a:t>3. Electron Transport System:</a:t>
            </a:r>
          </a:p>
        </p:txBody>
      </p:sp>
      <p:sp>
        <p:nvSpPr>
          <p:cNvPr id="83" name="Shape 83"/>
          <p:cNvSpPr txBox="1"/>
          <p:nvPr>
            <p:ph idx="1" type="body"/>
          </p:nvPr>
        </p:nvSpPr>
        <p:spPr>
          <a:xfrm>
            <a:off y="1847525" x="297225"/>
            <a:ext cy="4849775" cx="5040975"/>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a) consists of a series of enzymes on the inner mitochondrial membrane</a:t>
            </a:r>
          </a:p>
          <a:p>
            <a:pPr rtl="0">
              <a:lnSpc>
                <a:spcPct val="100000"/>
              </a:lnSpc>
              <a:buNone/>
            </a:pPr>
            <a:r>
              <a:rPr sz="2666" lang="en-US">
                <a:solidFill>
                  <a:srgbClr val="000000"/>
                </a:solidFill>
                <a:latin typeface="Arial"/>
                <a:ea typeface="Arial"/>
                <a:cs typeface="Arial"/>
                <a:sym typeface="Arial"/>
              </a:rPr>
              <a:t>b) electrons are released from NADH and from FADH2 and as they are passed along the series of enzymes, they give up energy which is used to fuel a process called </a:t>
            </a:r>
            <a:r>
              <a:rPr u="sng" sz="2666" lang="en-US">
                <a:solidFill>
                  <a:srgbClr val="000000"/>
                </a:solidFill>
                <a:latin typeface="Arial"/>
                <a:ea typeface="Arial"/>
                <a:cs typeface="Arial"/>
                <a:sym typeface="Arial"/>
              </a:rPr>
              <a:t>chemiosmosis</a:t>
            </a:r>
          </a:p>
          <a:p>
            <a:r>
              <a:t/>
            </a:r>
          </a:p>
          <a:p>
            <a:pPr rtl="0">
              <a:lnSpc>
                <a:spcPct val="100000"/>
              </a:lnSpc>
              <a:buNone/>
            </a:pPr>
            <a:r>
              <a:rPr sz="2666" lang="en-US">
                <a:solidFill>
                  <a:srgbClr val="000000"/>
                </a:solidFill>
                <a:latin typeface="Arial"/>
                <a:ea typeface="Arial"/>
                <a:cs typeface="Arial"/>
                <a:sym typeface="Arial"/>
              </a:rPr>
              <a:t>which drives ATP synthesis</a:t>
            </a:r>
          </a:p>
        </p:txBody>
      </p:sp>
      <p:sp>
        <p:nvSpPr>
          <p:cNvPr id="84" name="Shape 84"/>
          <p:cNvSpPr/>
          <p:nvPr/>
        </p:nvSpPr>
        <p:spPr>
          <a:xfrm>
            <a:off y="1117600" x="5588000"/>
            <a:ext cy="6370550" cx="4171574"/>
          </a:xfrm>
          <a:prstGeom prst="rect">
            <a:avLst/>
          </a:prstGeom>
          <a:blipFill>
            <a:blip r:embed="rId3"/>
            <a:stretch>
              <a:fillRect/>
            </a:stretch>
          </a:blipFill>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idx="1" type="body"/>
          </p:nvPr>
        </p:nvSpPr>
        <p:spPr>
          <a:xfrm>
            <a:off y="101600" x="203200"/>
            <a:ext cy="3720875" cx="9639199"/>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c) net yield of 32 or 34 ATP per glucose molecule</a:t>
            </a:r>
          </a:p>
          <a:p>
            <a:pPr rtl="0">
              <a:lnSpc>
                <a:spcPct val="100000"/>
              </a:lnSpc>
              <a:buNone/>
            </a:pPr>
            <a:r>
              <a:rPr sz="2666" lang="en-US">
                <a:solidFill>
                  <a:srgbClr val="000000"/>
                </a:solidFill>
                <a:latin typeface="Arial"/>
                <a:ea typeface="Arial"/>
                <a:cs typeface="Arial"/>
                <a:sym typeface="Arial"/>
              </a:rPr>
              <a:t>d) 6 H</a:t>
            </a:r>
            <a:r>
              <a:rPr baseline="-25000" sz="2666" lang="en-US">
                <a:solidFill>
                  <a:srgbClr val="000000"/>
                </a:solidFill>
                <a:latin typeface="Arial"/>
                <a:ea typeface="Arial"/>
                <a:cs typeface="Arial"/>
                <a:sym typeface="Arial"/>
              </a:rPr>
              <a:t>2</a:t>
            </a:r>
            <a:r>
              <a:rPr sz="2666" lang="en-US">
                <a:solidFill>
                  <a:srgbClr val="000000"/>
                </a:solidFill>
                <a:latin typeface="Arial"/>
                <a:ea typeface="Arial"/>
                <a:cs typeface="Arial"/>
                <a:sym typeface="Arial"/>
              </a:rPr>
              <a:t>O are formed when the electrons unite with O</a:t>
            </a:r>
            <a:r>
              <a:rPr baseline="-25000" sz="2666" lang="en-US">
                <a:solidFill>
                  <a:srgbClr val="000000"/>
                </a:solidFill>
                <a:latin typeface="Arial"/>
                <a:ea typeface="Arial"/>
                <a:cs typeface="Arial"/>
                <a:sym typeface="Arial"/>
              </a:rPr>
              <a:t>2</a:t>
            </a:r>
            <a:r>
              <a:rPr sz="2666" lang="en-US">
                <a:solidFill>
                  <a:srgbClr val="000000"/>
                </a:solidFill>
                <a:latin typeface="Arial"/>
                <a:ea typeface="Arial"/>
                <a:cs typeface="Arial"/>
                <a:sym typeface="Arial"/>
              </a:rPr>
              <a:t>* at the end of electron transport chain. </a:t>
            </a:r>
          </a:p>
          <a:p>
            <a:r>
              <a:t/>
            </a:r>
          </a:p>
          <a:p>
            <a:pPr rtl="0">
              <a:lnSpc>
                <a:spcPct val="100000"/>
              </a:lnSpc>
              <a:buNone/>
            </a:pPr>
            <a:r>
              <a:rPr sz="2666" lang="en-US">
                <a:solidFill>
                  <a:srgbClr val="000000"/>
                </a:solidFill>
                <a:latin typeface="Arial"/>
                <a:ea typeface="Arial"/>
                <a:cs typeface="Arial"/>
                <a:sym typeface="Arial"/>
              </a:rPr>
              <a:t>* Note: This is the function of oxygen in living organisms!</a:t>
            </a:r>
          </a:p>
          <a:p>
            <a:r>
              <a:t/>
            </a:r>
          </a:p>
          <a:p>
            <a:pPr rtl="0">
              <a:lnSpc>
                <a:spcPct val="100000"/>
              </a:lnSpc>
              <a:buNone/>
            </a:pPr>
            <a:r>
              <a:rPr sz="2666" lang="en-US">
                <a:solidFill>
                  <a:srgbClr val="000000"/>
                </a:solidFill>
                <a:latin typeface="Arial"/>
                <a:ea typeface="Arial"/>
                <a:cs typeface="Arial"/>
                <a:sym typeface="Arial"/>
              </a:rPr>
              <a:t>Without oxygen to serve as the final electron acceptor, the process shuts down.</a:t>
            </a:r>
          </a:p>
        </p:txBody>
      </p:sp>
      <p:sp>
        <p:nvSpPr>
          <p:cNvPr id="90" name="Shape 90"/>
          <p:cNvSpPr/>
          <p:nvPr/>
        </p:nvSpPr>
        <p:spPr>
          <a:xfrm>
            <a:off y="4063975" x="1727200"/>
            <a:ext cy="3456425" cx="5408625"/>
          </a:xfrm>
          <a:prstGeom prst="rect">
            <a:avLst/>
          </a:prstGeom>
          <a:blipFill>
            <a:blip r:embed="rId3"/>
            <a:stretch>
              <a:fillRect/>
            </a:stretch>
          </a:blipFill>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idx="1" type="body"/>
          </p:nvPr>
        </p:nvSpPr>
        <p:spPr>
          <a:xfrm>
            <a:off y="101600" x="203200"/>
            <a:ext cy="779349" cx="5213374"/>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Does this picture look familiar?</a:t>
            </a:r>
          </a:p>
        </p:txBody>
      </p:sp>
      <p:sp>
        <p:nvSpPr>
          <p:cNvPr id="96" name="Shape 96"/>
          <p:cNvSpPr/>
          <p:nvPr/>
        </p:nvSpPr>
        <p:spPr>
          <a:xfrm>
            <a:off y="609600" x="406400"/>
            <a:ext cy="5578199" cx="8769450"/>
          </a:xfrm>
          <a:prstGeom prst="rect">
            <a:avLst/>
          </a:prstGeom>
          <a:blipFill>
            <a:blip r:embed="rId3"/>
            <a:stretch>
              <a:fillRect/>
            </a:stretch>
          </a:blipFill>
        </p:spPr>
      </p:sp>
      <p:sp>
        <p:nvSpPr>
          <p:cNvPr id="97" name="Shape 97"/>
          <p:cNvSpPr txBox="1"/>
          <p:nvPr/>
        </p:nvSpPr>
        <p:spPr>
          <a:xfrm>
            <a:off y="5892800" x="6604000"/>
            <a:ext cy="700949" cx="2922450"/>
          </a:xfrm>
          <a:prstGeom prst="rect">
            <a:avLst/>
          </a:prstGeom>
        </p:spPr>
        <p:txBody>
          <a:bodyPr bIns="38100" rIns="38100" lIns="38100" tIns="38100" anchor="t" anchorCtr="0">
            <a:noAutofit/>
          </a:bodyPr>
          <a:lstStyle/>
          <a:p>
            <a:pPr rtl="0">
              <a:lnSpc>
                <a:spcPct val="100000"/>
              </a:lnSpc>
              <a:buNone/>
            </a:pPr>
            <a:r>
              <a:rPr sz="1866" lang="en-US">
                <a:solidFill>
                  <a:srgbClr val="000000"/>
                </a:solidFill>
                <a:latin typeface="Arial"/>
                <a:ea typeface="Arial"/>
                <a:cs typeface="Arial"/>
                <a:sym typeface="Arial"/>
              </a:rPr>
              <a:t>You've seen this before in photosynthesis.</a:t>
            </a:r>
          </a:p>
        </p:txBody>
      </p:sp>
      <p:sp>
        <p:nvSpPr>
          <p:cNvPr id="98" name="Shape 98"/>
          <p:cNvSpPr txBox="1"/>
          <p:nvPr/>
        </p:nvSpPr>
        <p:spPr>
          <a:xfrm>
            <a:off y="6602450" x="610900"/>
            <a:ext cy="794299" cx="4177475"/>
          </a:xfrm>
          <a:prstGeom prst="rect">
            <a:avLst/>
          </a:prstGeom>
        </p:spPr>
        <p:txBody>
          <a:bodyPr bIns="38100" rIns="38100" lIns="38100" tIns="38100" anchor="t" anchorCtr="0">
            <a:noAutofit/>
          </a:bodyPr>
          <a:lstStyle/>
          <a:p>
            <a:pPr rtl="0">
              <a:lnSpc>
                <a:spcPct val="100000"/>
              </a:lnSpc>
              <a:buNone/>
            </a:pPr>
            <a:r>
              <a:rPr u="sng" sz="2133" lang="en-US">
                <a:solidFill>
                  <a:srgbClr val="0000FF"/>
                </a:solidFill>
                <a:latin typeface="Arial"/>
                <a:ea typeface="Arial"/>
                <a:cs typeface="Arial"/>
                <a:sym typeface="Arial"/>
                <a:hlinkClick r:id="rId4"/>
              </a:rPr>
              <a:t>Animation of the ETC</a:t>
            </a:r>
            <a:r>
              <a:rPr sz="2133" lang="en-US">
                <a:solidFill>
                  <a:srgbClr val="000000"/>
                </a:solidFill>
                <a:latin typeface="Arial"/>
                <a:ea typeface="Arial"/>
                <a:cs typeface="Arial"/>
                <a:sym typeface="Arial"/>
              </a:rPr>
              <a:t> </a:t>
            </a:r>
            <a:r>
              <a:rPr u="sng" sz="2133" lang="en-US">
                <a:solidFill>
                  <a:srgbClr val="0000FF"/>
                </a:solidFill>
                <a:latin typeface="Arial"/>
                <a:ea typeface="Arial"/>
                <a:cs typeface="Arial"/>
                <a:sym typeface="Arial"/>
                <a:hlinkClick r:id="rId5"/>
              </a:rPr>
              <a:t>McGraw Hill Animation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y="0" x="0"/>
          <a:ext cy="0" cx="0"/>
          <a:chOff y="0" x="0"/>
          <a:chExt cy="0" cx="0"/>
        </a:xfrm>
      </p:grpSpPr>
      <p:sp>
        <p:nvSpPr>
          <p:cNvPr id="103" name="Shape 103"/>
          <p:cNvSpPr txBox="1"/>
          <p:nvPr>
            <p:ph type="title"/>
          </p:nvPr>
        </p:nvSpPr>
        <p:spPr>
          <a:xfrm>
            <a:off y="298875" x="298200"/>
            <a:ext cy="815499" cx="7128350"/>
          </a:xfrm>
          <a:prstGeom prst="rect">
            <a:avLst/>
          </a:prstGeom>
        </p:spPr>
        <p:txBody>
          <a:bodyPr bIns="38100" rIns="38100" lIns="38100" tIns="38100" anchor="t" anchorCtr="0">
            <a:noAutofit/>
          </a:bodyPr>
          <a:lstStyle/>
          <a:p>
            <a:pPr rtl="0">
              <a:lnSpc>
                <a:spcPct val="100000"/>
              </a:lnSpc>
              <a:buNone/>
            </a:pPr>
            <a:r>
              <a:rPr sz="4266" lang="en-US">
                <a:solidFill>
                  <a:srgbClr val="000000"/>
                </a:solidFill>
                <a:latin typeface="Arial"/>
                <a:ea typeface="Arial"/>
                <a:cs typeface="Arial"/>
                <a:sym typeface="Arial"/>
              </a:rPr>
              <a:t>Fermentation</a:t>
            </a:r>
          </a:p>
        </p:txBody>
      </p:sp>
      <p:sp>
        <p:nvSpPr>
          <p:cNvPr id="104" name="Shape 104"/>
          <p:cNvSpPr txBox="1"/>
          <p:nvPr>
            <p:ph idx="1" type="body"/>
          </p:nvPr>
        </p:nvSpPr>
        <p:spPr>
          <a:xfrm>
            <a:off y="3048000" x="406400"/>
            <a:ext cy="2966875" cx="4069975"/>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Byproducts of fermentation include lactic acid and alcohol</a:t>
            </a:r>
          </a:p>
          <a:p>
            <a:r>
              <a:t/>
            </a:r>
          </a:p>
          <a:p>
            <a:pPr rtl="0">
              <a:lnSpc>
                <a:spcPct val="100000"/>
              </a:lnSpc>
              <a:buNone/>
            </a:pPr>
            <a:r>
              <a:rPr sz="2666" lang="en-US">
                <a:solidFill>
                  <a:srgbClr val="000000"/>
                </a:solidFill>
                <a:latin typeface="Arial"/>
                <a:ea typeface="Arial"/>
                <a:cs typeface="Arial"/>
                <a:sym typeface="Arial"/>
              </a:rPr>
              <a:t>Lactic Acid in muscle cells can cause muscle cramps.</a:t>
            </a:r>
          </a:p>
          <a:p>
            <a:r>
              <a:t/>
            </a:r>
          </a:p>
          <a:p>
            <a:r>
              <a:t/>
            </a:r>
          </a:p>
        </p:txBody>
      </p:sp>
      <p:sp>
        <p:nvSpPr>
          <p:cNvPr id="105" name="Shape 105"/>
          <p:cNvSpPr txBox="1"/>
          <p:nvPr/>
        </p:nvSpPr>
        <p:spPr>
          <a:xfrm>
            <a:off y="1122825" x="403300"/>
            <a:ext cy="1264800" cx="4185075"/>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This happens when the Krebs cycle cannot occur due to lack of oxygen</a:t>
            </a:r>
          </a:p>
        </p:txBody>
      </p:sp>
      <p:sp>
        <p:nvSpPr>
          <p:cNvPr id="106" name="Shape 106"/>
          <p:cNvSpPr/>
          <p:nvPr/>
        </p:nvSpPr>
        <p:spPr>
          <a:xfrm>
            <a:off y="609600" x="4876800"/>
            <a:ext cy="5841975" cx="4965700"/>
          </a:xfrm>
          <a:prstGeom prst="rect">
            <a:avLst/>
          </a:prstGeom>
          <a:blipFill>
            <a:blip r:embed="rId3"/>
            <a:stretch>
              <a:fillRect/>
            </a:stretch>
          </a:blipFill>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p:nvPr/>
        </p:nvSpPr>
        <p:spPr>
          <a:xfrm>
            <a:off y="914400" x="2438400"/>
            <a:ext cy="4226624" cx="4754099"/>
          </a:xfrm>
          <a:prstGeom prst="rect">
            <a:avLst/>
          </a:prstGeom>
          <a:blipFill>
            <a:blip r:embed="rId3"/>
            <a:stretch>
              <a:fillRect/>
            </a:stretch>
          </a:blipFill>
        </p:spPr>
      </p:sp>
      <p:sp>
        <p:nvSpPr>
          <p:cNvPr id="112" name="Shape 112"/>
          <p:cNvSpPr txBox="1"/>
          <p:nvPr/>
        </p:nvSpPr>
        <p:spPr>
          <a:xfrm>
            <a:off y="5384775" x="2641600"/>
            <a:ext cy="1269574" cx="4373849"/>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Fermentation is used in making food products and alcohol products.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p:nvPr/>
        </p:nvSpPr>
        <p:spPr>
          <a:xfrm>
            <a:off y="101600" x="4368800"/>
            <a:ext cy="7297975" cx="5130974"/>
          </a:xfrm>
          <a:prstGeom prst="rect">
            <a:avLst/>
          </a:prstGeom>
          <a:blipFill>
            <a:blip r:embed="rId3"/>
            <a:stretch>
              <a:fillRect/>
            </a:stretch>
          </a:blipFill>
        </p:spPr>
      </p:sp>
      <p:sp>
        <p:nvSpPr>
          <p:cNvPr id="118" name="Shape 118"/>
          <p:cNvSpPr txBox="1"/>
          <p:nvPr/>
        </p:nvSpPr>
        <p:spPr>
          <a:xfrm>
            <a:off y="507975" x="304800"/>
            <a:ext cy="5080175" cx="3669525"/>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What are the 3 stages of cellular respiration?</a:t>
            </a:r>
          </a:p>
          <a:p>
            <a:r>
              <a:t/>
            </a:r>
          </a:p>
          <a:p>
            <a:pPr rtl="0">
              <a:lnSpc>
                <a:spcPct val="100000"/>
              </a:lnSpc>
              <a:buNone/>
            </a:pPr>
            <a:r>
              <a:rPr sz="2666" lang="en-US">
                <a:solidFill>
                  <a:srgbClr val="000000"/>
                </a:solidFill>
                <a:latin typeface="Arial"/>
                <a:ea typeface="Arial"/>
                <a:cs typeface="Arial"/>
                <a:sym typeface="Arial"/>
              </a:rPr>
              <a:t>1. </a:t>
            </a:r>
          </a:p>
          <a:p>
            <a:r>
              <a:t/>
            </a:r>
          </a:p>
          <a:p>
            <a:r>
              <a:t/>
            </a:r>
          </a:p>
          <a:p>
            <a:pPr rtl="0">
              <a:lnSpc>
                <a:spcPct val="100000"/>
              </a:lnSpc>
              <a:buNone/>
            </a:pPr>
            <a:r>
              <a:rPr sz="2666" lang="en-US">
                <a:solidFill>
                  <a:srgbClr val="000000"/>
                </a:solidFill>
                <a:latin typeface="Arial"/>
                <a:ea typeface="Arial"/>
                <a:cs typeface="Arial"/>
                <a:sym typeface="Arial"/>
              </a:rPr>
              <a:t>2. </a:t>
            </a:r>
          </a:p>
          <a:p>
            <a:r>
              <a:t/>
            </a:r>
          </a:p>
          <a:p>
            <a:r>
              <a:t/>
            </a:r>
          </a:p>
          <a:p>
            <a:pPr rtl="0">
              <a:lnSpc>
                <a:spcPct val="100000"/>
              </a:lnSpc>
              <a:buNone/>
            </a:pPr>
            <a:r>
              <a:rPr sz="2666" lang="en-US">
                <a:solidFill>
                  <a:srgbClr val="000000"/>
                </a:solidFill>
                <a:latin typeface="Arial"/>
                <a:ea typeface="Arial"/>
                <a:cs typeface="Arial"/>
                <a:sym typeface="Arial"/>
              </a:rPr>
              <a:t>3. 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y="0" x="0"/>
          <a:ext cy="0" cx="0"/>
          <a:chOff y="0" x="0"/>
          <a:chExt cy="0" cx="0"/>
        </a:xfrm>
      </p:grpSpPr>
      <p:sp>
        <p:nvSpPr>
          <p:cNvPr id="123" name="Shape 123"/>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266" lang="en-US">
                <a:solidFill>
                  <a:srgbClr val="000000"/>
                </a:solidFill>
                <a:latin typeface="Arial"/>
                <a:ea typeface="Arial"/>
                <a:cs typeface="Arial"/>
                <a:sym typeface="Arial"/>
              </a:rPr>
              <a:t>Food for thought</a:t>
            </a:r>
          </a:p>
        </p:txBody>
      </p:sp>
      <p:sp>
        <p:nvSpPr>
          <p:cNvPr id="124" name="Shape 124"/>
          <p:cNvSpPr txBox="1"/>
          <p:nvPr>
            <p:ph idx="1" type="body"/>
          </p:nvPr>
        </p:nvSpPr>
        <p:spPr>
          <a:xfrm>
            <a:off y="1214425" x="304500"/>
            <a:ext cy="3872149" cx="9446899"/>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1. What is the purpose of cellular respiration?</a:t>
            </a:r>
          </a:p>
          <a:p>
            <a:r>
              <a:t/>
            </a:r>
          </a:p>
          <a:p>
            <a:r>
              <a:t/>
            </a:r>
          </a:p>
          <a:p>
            <a:r>
              <a:t/>
            </a:r>
          </a:p>
          <a:p>
            <a:pPr rtl="0">
              <a:lnSpc>
                <a:spcPct val="100000"/>
              </a:lnSpc>
              <a:buNone/>
            </a:pPr>
            <a:r>
              <a:rPr sz="2666" lang="en-US">
                <a:solidFill>
                  <a:srgbClr val="000000"/>
                </a:solidFill>
                <a:latin typeface="Arial"/>
                <a:ea typeface="Arial"/>
                <a:cs typeface="Arial"/>
                <a:sym typeface="Arial"/>
              </a:rPr>
              <a:t>2. Where does cellular respiration occur within the cell?</a:t>
            </a:r>
          </a:p>
          <a:p>
            <a:r>
              <a:t/>
            </a:r>
          </a:p>
          <a:p>
            <a:r>
              <a:t/>
            </a:r>
          </a:p>
          <a:p>
            <a:r>
              <a:t/>
            </a:r>
          </a:p>
          <a:p>
            <a:pPr rtl="0">
              <a:lnSpc>
                <a:spcPct val="100000"/>
              </a:lnSpc>
              <a:buNone/>
            </a:pPr>
            <a:r>
              <a:rPr sz="2666" lang="en-US">
                <a:solidFill>
                  <a:srgbClr val="000000"/>
                </a:solidFill>
                <a:latin typeface="Arial"/>
                <a:ea typeface="Arial"/>
                <a:cs typeface="Arial"/>
                <a:sym typeface="Arial"/>
              </a:rPr>
              <a:t>3. What is the waste product of cellular respiration?</a:t>
            </a:r>
          </a:p>
        </p:txBody>
      </p:sp>
      <p:sp>
        <p:nvSpPr>
          <p:cNvPr id="125" name="Shape 125"/>
          <p:cNvSpPr/>
          <p:nvPr/>
        </p:nvSpPr>
        <p:spPr>
          <a:xfrm>
            <a:off y="5384775" x="6502400"/>
            <a:ext cy="1968500" cx="3352800"/>
          </a:xfrm>
          <a:prstGeom prst="rect">
            <a:avLst/>
          </a:prstGeom>
          <a:blipFill>
            <a:blip r:embed="rId3"/>
            <a:stretch>
              <a:fillRect/>
            </a:stretch>
          </a:blipFill>
        </p:spPr>
      </p:sp>
      <p:sp>
        <p:nvSpPr>
          <p:cNvPr id="126" name="Shape 126"/>
          <p:cNvSpPr txBox="1"/>
          <p:nvPr/>
        </p:nvSpPr>
        <p:spPr>
          <a:xfrm>
            <a:off y="6502400" x="4267200"/>
            <a:ext cy="811149" cx="2286599"/>
          </a:xfrm>
          <a:prstGeom prst="rect">
            <a:avLst/>
          </a:prstGeom>
        </p:spPr>
        <p:txBody>
          <a:bodyPr bIns="38100" rIns="38100" lIns="38100" tIns="38100" anchor="t" anchorCtr="0">
            <a:noAutofit/>
          </a:bodyPr>
          <a:lstStyle/>
          <a:p>
            <a:pPr rtl="0">
              <a:lnSpc>
                <a:spcPct val="100000"/>
              </a:lnSpc>
              <a:buNone/>
            </a:pPr>
            <a:r>
              <a:rPr sz="2400" lang="en-US">
                <a:solidFill>
                  <a:srgbClr val="000000"/>
                </a:solidFill>
                <a:latin typeface="Arial"/>
                <a:ea typeface="Arial"/>
                <a:cs typeface="Arial"/>
                <a:sym typeface="Arial"/>
              </a:rPr>
              <a:t>Would you go to an oxygen bar?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3466" lang="en-US">
                <a:solidFill>
                  <a:srgbClr val="000000"/>
                </a:solidFill>
                <a:latin typeface="Arial"/>
                <a:ea typeface="Arial"/>
                <a:cs typeface="Arial"/>
                <a:sym typeface="Arial"/>
              </a:rPr>
              <a:t>4.  Compare Photosynthesis to Respiration</a:t>
            </a:r>
          </a:p>
        </p:txBody>
      </p:sp>
      <p:sp>
        <p:nvSpPr>
          <p:cNvPr id="132" name="Shape 132"/>
          <p:cNvSpPr txBox="1"/>
          <p:nvPr>
            <p:ph idx="1" type="body"/>
          </p:nvPr>
        </p:nvSpPr>
        <p:spPr>
          <a:xfrm>
            <a:off y="1015975" x="304800"/>
            <a:ext cy="6440975" cx="9620424"/>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
</a:t>
            </a:r>
            <a:r>
              <a:rPr sz="2666" lang="en-US">
                <a:solidFill>
                  <a:srgbClr val="000000"/>
                </a:solidFill>
                <a:latin typeface="Arial"/>
                <a:ea typeface="Arial"/>
                <a:cs typeface="Arial"/>
                <a:sym typeface="Arial"/>
              </a:rPr>
              <a:t>a.  Where does each occur?</a:t>
            </a:r>
          </a:p>
          <a:p>
            <a:r>
              <a:t/>
            </a:r>
          </a:p>
          <a:p>
            <a:r>
              <a:t/>
            </a:r>
          </a:p>
          <a:p>
            <a:pPr rtl="0">
              <a:lnSpc>
                <a:spcPct val="100000"/>
              </a:lnSpc>
              <a:buNone/>
            </a:pPr>
            <a:r>
              <a:rPr sz="2666" lang="en-US">
                <a:solidFill>
                  <a:srgbClr val="000000"/>
                </a:solidFill>
                <a:latin typeface="Arial"/>
                <a:ea typeface="Arial"/>
                <a:cs typeface="Arial"/>
                <a:sym typeface="Arial"/>
              </a:rPr>
              <a:t>b.   What are the products of each?</a:t>
            </a:r>
          </a:p>
          <a:p>
            <a:r>
              <a:t/>
            </a:r>
          </a:p>
          <a:p>
            <a:r>
              <a:t/>
            </a:r>
          </a:p>
          <a:p>
            <a:pPr rtl="0">
              <a:lnSpc>
                <a:spcPct val="100000"/>
              </a:lnSpc>
              <a:buNone/>
            </a:pPr>
            <a:r>
              <a:rPr sz="2666" lang="en-US">
                <a:solidFill>
                  <a:srgbClr val="000000"/>
                </a:solidFill>
                <a:latin typeface="Arial"/>
                <a:ea typeface="Arial"/>
                <a:cs typeface="Arial"/>
                <a:sym typeface="Arial"/>
              </a:rPr>
              <a:t>c.   What compounds are needed to start the processes?</a:t>
            </a:r>
          </a:p>
          <a:p>
            <a:r>
              <a:t/>
            </a:r>
          </a:p>
          <a:p>
            <a:r>
              <a:t/>
            </a:r>
          </a:p>
          <a:p>
            <a:pPr rtl="0">
              <a:lnSpc>
                <a:spcPct val="100000"/>
              </a:lnSpc>
              <a:buNone/>
            </a:pPr>
            <a:r>
              <a:rPr sz="2666" lang="en-US">
                <a:solidFill>
                  <a:srgbClr val="000000"/>
                </a:solidFill>
                <a:latin typeface="Arial"/>
                <a:ea typeface="Arial"/>
                <a:cs typeface="Arial"/>
                <a:sym typeface="Arial"/>
              </a:rPr>
              <a:t>d.  What is the function of the electron transport chain in each process</a:t>
            </a:r>
          </a:p>
          <a:p>
            <a:r>
              <a:t/>
            </a:r>
          </a:p>
          <a:p>
            <a:r>
              <a:t/>
            </a:r>
          </a:p>
          <a:p>
            <a:pPr rtl="0">
              <a:lnSpc>
                <a:spcPct val="100000"/>
              </a:lnSpc>
              <a:buNone/>
            </a:pPr>
            <a:r>
              <a:rPr sz="2666" lang="en-US">
                <a:solidFill>
                  <a:srgbClr val="000000"/>
                </a:solidFill>
                <a:latin typeface="Arial"/>
                <a:ea typeface="Arial"/>
                <a:cs typeface="Arial"/>
                <a:sym typeface="Arial"/>
              </a:rPr>
              <a:t>e.  Describe the role of ATPase in both processes. </a:t>
            </a:r>
          </a:p>
          <a:p>
            <a:pPr rtl="0">
              <a:lnSpc>
                <a:spcPct val="100000"/>
              </a:lnSpc>
              <a:buNone/>
            </a:pPr>
            <a:r>
              <a:rPr sz="2666" lang="en-US">
                <a:solidFill>
                  <a:srgbClr val="000000"/>
                </a:solidFill>
                <a:latin typeface="Arial"/>
                <a:ea typeface="Arial"/>
                <a:cs typeface="Arial"/>
                <a:sym typeface="Arial"/>
              </a:rPr>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101600" x="101600"/>
            <a:ext cy="627474" cx="3181450"/>
          </a:xfrm>
          <a:prstGeom prst="rect">
            <a:avLst/>
          </a:prstGeom>
        </p:spPr>
        <p:txBody>
          <a:bodyPr bIns="38100" rIns="38100" lIns="38100" tIns="38100" anchor="t" anchorCtr="0">
            <a:noAutofit/>
          </a:bodyPr>
          <a:lstStyle/>
          <a:p>
            <a:pPr rtl="0">
              <a:lnSpc>
                <a:spcPct val="100000"/>
              </a:lnSpc>
              <a:buNone/>
            </a:pPr>
            <a:r>
              <a:rPr sz="4266" lang="en-US">
                <a:solidFill>
                  <a:srgbClr val="000000"/>
                </a:solidFill>
                <a:latin typeface="Arial"/>
                <a:ea typeface="Arial"/>
                <a:cs typeface="Arial"/>
                <a:sym typeface="Arial"/>
              </a:rPr>
              <a:t>Self Test</a:t>
            </a:r>
          </a:p>
        </p:txBody>
      </p:sp>
      <p:sp>
        <p:nvSpPr>
          <p:cNvPr id="138" name="Shape 138"/>
          <p:cNvSpPr txBox="1"/>
          <p:nvPr>
            <p:ph idx="1" type="body"/>
          </p:nvPr>
        </p:nvSpPr>
        <p:spPr>
          <a:xfrm>
            <a:off y="913700" x="203575"/>
            <a:ext cy="6263000" cx="9848000"/>
          </a:xfrm>
          <a:prstGeom prst="rect">
            <a:avLst/>
          </a:prstGeom>
        </p:spPr>
        <p:txBody>
          <a:bodyPr bIns="38100" rIns="38100" lIns="38100" tIns="38100" anchor="t" anchorCtr="0">
            <a:noAutofit/>
          </a:bodyPr>
          <a:lstStyle/>
          <a:p>
            <a:pPr rtl="0">
              <a:lnSpc>
                <a:spcPct val="100000"/>
              </a:lnSpc>
              <a:buNone/>
            </a:pPr>
            <a:r>
              <a:rPr sz="2400" lang="en-US">
                <a:solidFill>
                  <a:srgbClr val="000000"/>
                </a:solidFill>
                <a:latin typeface="Arial"/>
                <a:ea typeface="Arial"/>
                <a:cs typeface="Arial"/>
                <a:sym typeface="Arial"/>
              </a:rPr>
              <a:t>1. In order to produce energy, cells start with glycolysis. If oxygen is NOT present after glycolysis, what process occurs next?</a:t>
            </a:r>
            <a:br>
              <a:rPr sz="2400" lang="en-US">
                <a:solidFill>
                  <a:srgbClr val="000000"/>
                </a:solidFill>
                <a:latin typeface="Arial"/>
                <a:ea typeface="Arial"/>
                <a:cs typeface="Arial"/>
                <a:sym typeface="Arial"/>
              </a:rPr>
            </a:br>
            <a:br>
              <a:rPr sz="2400" lang="en-US">
                <a:solidFill>
                  <a:srgbClr val="000000"/>
                </a:solidFill>
                <a:latin typeface="Arial"/>
                <a:ea typeface="Arial"/>
                <a:cs typeface="Arial"/>
                <a:sym typeface="Arial"/>
              </a:rPr>
            </a:br>
            <a:r>
              <a:rPr sz="2400" lang="en-US">
                <a:solidFill>
                  <a:srgbClr val="000000"/>
                </a:solidFill>
                <a:latin typeface="Arial"/>
                <a:ea typeface="Arial"/>
                <a:cs typeface="Arial"/>
                <a:sym typeface="Arial"/>
              </a:rPr>
              <a:t> a) Electron Transport Chain   b) Krebs Cycle   c) Fermentation</a:t>
            </a:r>
            <a:br>
              <a:rPr sz="2400" lang="en-US">
                <a:solidFill>
                  <a:srgbClr val="000000"/>
                </a:solidFill>
                <a:latin typeface="Arial"/>
                <a:ea typeface="Arial"/>
                <a:cs typeface="Arial"/>
                <a:sym typeface="Arial"/>
              </a:rPr>
            </a:br>
            <a:br>
              <a:rPr sz="2400" lang="en-US">
                <a:solidFill>
                  <a:srgbClr val="000000"/>
                </a:solidFill>
                <a:latin typeface="Arial"/>
                <a:ea typeface="Arial"/>
                <a:cs typeface="Arial"/>
                <a:sym typeface="Arial"/>
              </a:rPr>
            </a:br>
            <a:r>
              <a:rPr sz="2400" lang="en-US">
                <a:solidFill>
                  <a:srgbClr val="000000"/>
                </a:solidFill>
                <a:latin typeface="Arial"/>
                <a:ea typeface="Arial"/>
                <a:cs typeface="Arial"/>
                <a:sym typeface="Arial"/>
              </a:rPr>
              <a:t>2. If oxygen IS present after glycolysis, what process occurs next?</a:t>
            </a:r>
            <a:br>
              <a:rPr sz="2400" lang="en-US">
                <a:solidFill>
                  <a:srgbClr val="000000"/>
                </a:solidFill>
                <a:latin typeface="Arial"/>
                <a:ea typeface="Arial"/>
                <a:cs typeface="Arial"/>
                <a:sym typeface="Arial"/>
              </a:rPr>
            </a:br>
            <a:r>
              <a:rPr sz="2400" lang="en-US">
                <a:solidFill>
                  <a:srgbClr val="000000"/>
                </a:solidFill>
                <a:latin typeface="Arial"/>
                <a:ea typeface="Arial"/>
                <a:cs typeface="Arial"/>
                <a:sym typeface="Arial"/>
              </a:rPr>
              <a:t> a) Electron Transport Chain b) Krebs Cycle    c)Fermentation</a:t>
            </a:r>
          </a:p>
          <a:p>
            <a:r>
              <a:t/>
            </a:r>
          </a:p>
          <a:p>
            <a:pPr rtl="0">
              <a:lnSpc>
                <a:spcPct val="100000"/>
              </a:lnSpc>
              <a:buNone/>
            </a:pPr>
            <a:r>
              <a:rPr sz="2400" lang="en-US">
                <a:solidFill>
                  <a:srgbClr val="000000"/>
                </a:solidFill>
                <a:latin typeface="Arial"/>
                <a:ea typeface="Arial"/>
                <a:cs typeface="Arial"/>
                <a:sym typeface="Arial"/>
              </a:rPr>
              <a:t>3. A process that does NOT require oxygen is known as what?</a:t>
            </a:r>
            <a:br>
              <a:rPr sz="2400" lang="en-US">
                <a:solidFill>
                  <a:srgbClr val="000000"/>
                </a:solidFill>
                <a:latin typeface="Arial"/>
                <a:ea typeface="Arial"/>
                <a:cs typeface="Arial"/>
                <a:sym typeface="Arial"/>
              </a:rPr>
            </a:br>
            <a:r>
              <a:rPr sz="2400" lang="en-US">
                <a:solidFill>
                  <a:srgbClr val="000000"/>
                </a:solidFill>
                <a:latin typeface="Arial"/>
                <a:ea typeface="Arial"/>
                <a:cs typeface="Arial"/>
                <a:sym typeface="Arial"/>
              </a:rPr>
              <a:t>            a) Aerobic           b) Anaerobic</a:t>
            </a:r>
          </a:p>
          <a:p>
            <a:pPr rtl="0">
              <a:lnSpc>
                <a:spcPct val="100000"/>
              </a:lnSpc>
              <a:buNone/>
            </a:pPr>
            <a:r>
              <a:rPr sz="2400" lang="en-US">
                <a:solidFill>
                  <a:srgbClr val="000000"/>
                </a:solidFill>
                <a:latin typeface="Arial"/>
                <a:ea typeface="Arial"/>
                <a:cs typeface="Arial"/>
                <a:sym typeface="Arial"/>
              </a:rPr>
              <a:t>4. In glycolysis, glucose is broken into 2 molecules of __________________ acid</a:t>
            </a:r>
          </a:p>
          <a:p>
            <a:r>
              <a:t/>
            </a:r>
          </a:p>
          <a:p>
            <a:pPr rtl="0">
              <a:lnSpc>
                <a:spcPct val="100000"/>
              </a:lnSpc>
              <a:buNone/>
            </a:pPr>
            <a:r>
              <a:rPr sz="2400" lang="en-US">
                <a:solidFill>
                  <a:srgbClr val="000000"/>
                </a:solidFill>
                <a:latin typeface="Arial"/>
                <a:ea typeface="Arial"/>
                <a:cs typeface="Arial"/>
                <a:sym typeface="Arial"/>
              </a:rPr>
              <a:t>5.  Where does the Kreb's cycle occur? _________________</a:t>
            </a:r>
          </a:p>
          <a:p>
            <a:r>
              <a:t/>
            </a:r>
          </a:p>
          <a:p>
            <a:pPr rtl="0">
              <a:lnSpc>
                <a:spcPct val="100000"/>
              </a:lnSpc>
              <a:buNone/>
            </a:pPr>
            <a:r>
              <a:rPr sz="2400" lang="en-US">
                <a:solidFill>
                  <a:srgbClr val="000000"/>
                </a:solidFill>
                <a:latin typeface="Arial"/>
                <a:ea typeface="Arial"/>
                <a:cs typeface="Arial"/>
                <a:sym typeface="Arial"/>
              </a:rPr>
              <a:t>6.   What gas is a waste product produced in the Krebs cycle? ____</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idx="1" type="body"/>
          </p:nvPr>
        </p:nvSpPr>
        <p:spPr>
          <a:xfrm>
            <a:off y="304800" x="304800"/>
            <a:ext cy="5557425" cx="9634124"/>
          </a:xfrm>
          <a:prstGeom prst="rect">
            <a:avLst/>
          </a:prstGeom>
        </p:spPr>
        <p:txBody>
          <a:bodyPr bIns="38100" rIns="38100" lIns="38100" tIns="38100" anchor="t" anchorCtr="0">
            <a:noAutofit/>
          </a:bodyPr>
          <a:lstStyle/>
          <a:p>
            <a:pPr rtl="0">
              <a:lnSpc>
                <a:spcPct val="100000"/>
              </a:lnSpc>
              <a:buNone/>
            </a:pPr>
            <a:r>
              <a:rPr sz="2666" lang="en-US" i="0">
                <a:solidFill>
                  <a:srgbClr val="000000"/>
                </a:solidFill>
                <a:latin typeface="Arial"/>
                <a:ea typeface="Arial"/>
                <a:cs typeface="Arial"/>
                <a:sym typeface="Arial"/>
              </a:rPr>
              <a:t>7.  What enzyme is used in the electron transport chain to create ATP?</a:t>
            </a:r>
          </a:p>
          <a:p>
            <a:pPr rtl="0">
              <a:lnSpc>
                <a:spcPct val="100000"/>
              </a:lnSpc>
              <a:buNone/>
            </a:pPr>
            <a:r>
              <a:rPr sz="2666" lang="en-US" i="0">
                <a:solidFill>
                  <a:srgbClr val="000000"/>
                </a:solidFill>
                <a:latin typeface="Arial"/>
                <a:ea typeface="Arial"/>
                <a:cs typeface="Arial"/>
                <a:sym typeface="Arial"/>
              </a:rPr>
              <a:t>a.  citric acid          b. pyruvate             c. ATPase</a:t>
            </a:r>
          </a:p>
          <a:p>
            <a:r>
              <a:t/>
            </a:r>
          </a:p>
          <a:p>
            <a:pPr rtl="0">
              <a:lnSpc>
                <a:spcPct val="100000"/>
              </a:lnSpc>
              <a:buNone/>
            </a:pPr>
            <a:r>
              <a:rPr sz="2666" lang="en-US" i="0">
                <a:solidFill>
                  <a:srgbClr val="000000"/>
                </a:solidFill>
                <a:latin typeface="Arial"/>
                <a:ea typeface="Arial"/>
                <a:cs typeface="Arial"/>
                <a:sym typeface="Arial"/>
              </a:rPr>
              <a:t>8.  Where does glycolyis occur?</a:t>
            </a:r>
          </a:p>
          <a:p>
            <a:pPr rtl="0">
              <a:lnSpc>
                <a:spcPct val="100000"/>
              </a:lnSpc>
              <a:buNone/>
            </a:pPr>
            <a:r>
              <a:rPr sz="2666" lang="en-US" i="0">
                <a:solidFill>
                  <a:srgbClr val="000000"/>
                </a:solidFill>
                <a:latin typeface="Arial"/>
                <a:ea typeface="Arial"/>
                <a:cs typeface="Arial"/>
                <a:sym typeface="Arial"/>
              </a:rPr>
              <a:t>a.  cytoplasm              b.  mitochondria          c.  chloroplast</a:t>
            </a:r>
          </a:p>
          <a:p>
            <a:r>
              <a:t/>
            </a:r>
          </a:p>
          <a:p>
            <a:pPr rtl="0">
              <a:lnSpc>
                <a:spcPct val="100000"/>
              </a:lnSpc>
              <a:buNone/>
            </a:pPr>
            <a:r>
              <a:rPr sz="2666" lang="en-US" i="0">
                <a:solidFill>
                  <a:srgbClr val="000000"/>
                </a:solidFill>
                <a:latin typeface="Arial"/>
                <a:ea typeface="Arial"/>
                <a:cs typeface="Arial"/>
                <a:sym typeface="Arial"/>
              </a:rPr>
              <a:t>9.  Which process produces the largest amount of ATP?</a:t>
            </a:r>
          </a:p>
          <a:p>
            <a:pPr rtl="0">
              <a:lnSpc>
                <a:spcPct val="100000"/>
              </a:lnSpc>
              <a:buNone/>
            </a:pPr>
            <a:r>
              <a:rPr sz="2666" lang="en-US" i="0">
                <a:solidFill>
                  <a:srgbClr val="000000"/>
                </a:solidFill>
                <a:latin typeface="Arial"/>
                <a:ea typeface="Arial"/>
                <a:cs typeface="Arial"/>
                <a:sym typeface="Arial"/>
              </a:rPr>
              <a:t>a.  fermentation          b.  Krebs Cycle            c.   ETC</a:t>
            </a:r>
          </a:p>
          <a:p>
            <a:r>
              <a:t/>
            </a:r>
          </a:p>
          <a:p>
            <a:pPr rtl="0">
              <a:lnSpc>
                <a:spcPct val="100000"/>
              </a:lnSpc>
              <a:buNone/>
            </a:pPr>
            <a:r>
              <a:rPr sz="2666" lang="en-US" i="0">
                <a:solidFill>
                  <a:srgbClr val="000000"/>
                </a:solidFill>
                <a:latin typeface="Arial"/>
                <a:ea typeface="Arial"/>
                <a:cs typeface="Arial"/>
                <a:sym typeface="Arial"/>
              </a:rPr>
              <a:t>10.  The oxygen required by cellular respiration is reduced and becomes part of which molecule?</a:t>
            </a:r>
          </a:p>
          <a:p>
            <a:pPr rtl="0">
              <a:lnSpc>
                <a:spcPct val="100000"/>
              </a:lnSpc>
              <a:buNone/>
            </a:pPr>
            <a:r>
              <a:rPr sz="2666" lang="en-US" i="0">
                <a:solidFill>
                  <a:srgbClr val="000000"/>
                </a:solidFill>
                <a:latin typeface="Arial"/>
                <a:ea typeface="Arial"/>
                <a:cs typeface="Arial"/>
                <a:sym typeface="Arial"/>
              </a:rPr>
              <a:t>a.  ATP                b. CO</a:t>
            </a:r>
            <a:r>
              <a:rPr baseline="-25000" sz="2666" lang="en-US" i="0">
                <a:solidFill>
                  <a:srgbClr val="000000"/>
                </a:solidFill>
                <a:latin typeface="Arial"/>
                <a:ea typeface="Arial"/>
                <a:cs typeface="Arial"/>
                <a:sym typeface="Arial"/>
              </a:rPr>
              <a:t>2</a:t>
            </a:r>
            <a:r>
              <a:rPr sz="2666" lang="en-US" i="0">
                <a:solidFill>
                  <a:srgbClr val="000000"/>
                </a:solidFill>
                <a:latin typeface="Arial"/>
                <a:ea typeface="Arial"/>
                <a:cs typeface="Arial"/>
                <a:sym typeface="Arial"/>
              </a:rPr>
              <a:t>            c.  H</a:t>
            </a:r>
            <a:r>
              <a:rPr baseline="-25000" sz="2666" lang="en-US" i="0">
                <a:solidFill>
                  <a:srgbClr val="000000"/>
                </a:solidFill>
                <a:latin typeface="Arial"/>
                <a:ea typeface="Arial"/>
                <a:cs typeface="Arial"/>
                <a:sym typeface="Arial"/>
              </a:rPr>
              <a:t>2</a:t>
            </a:r>
            <a:r>
              <a:rPr sz="2666" lang="en-US" i="0">
                <a:solidFill>
                  <a:srgbClr val="000000"/>
                </a:solidFill>
                <a:latin typeface="Arial"/>
                <a:ea typeface="Arial"/>
                <a:cs typeface="Arial"/>
                <a:sym typeface="Arial"/>
              </a:rPr>
              <a:t>0</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 name="Shape 24"/>
        <p:cNvGrpSpPr/>
        <p:nvPr/>
      </p:nvGrpSpPr>
      <p:grpSpPr>
        <a:xfrm>
          <a:off y="0" x="0"/>
          <a:ext cy="0" cx="0"/>
          <a:chOff y="0" x="0"/>
          <a:chExt cy="0" cx="0"/>
        </a:xfrm>
      </p:grpSpPr>
      <p:sp>
        <p:nvSpPr>
          <p:cNvPr id="25" name="Shape 25"/>
          <p:cNvSpPr txBox="1"/>
          <p:nvPr>
            <p:ph type="ctrTitle"/>
          </p:nvPr>
        </p:nvSpPr>
        <p:spPr>
          <a:xfrm>
            <a:off y="4978400" x="914400"/>
            <a:ext cy="922274" cx="8426199"/>
          </a:xfrm>
          <a:prstGeom prst="rect">
            <a:avLst/>
          </a:prstGeom>
        </p:spPr>
        <p:txBody>
          <a:bodyPr bIns="38100" rIns="38100" lIns="38100" tIns="38100" anchor="t" anchorCtr="0">
            <a:noAutofit/>
          </a:bodyPr>
          <a:lstStyle/>
          <a:p>
            <a:pPr algn="ctr" rtl="0">
              <a:lnSpc>
                <a:spcPct val="100000"/>
              </a:lnSpc>
              <a:buNone/>
            </a:pPr>
            <a:r>
              <a:rPr sz="4800" lang="en-US">
                <a:solidFill>
                  <a:srgbClr val="000000"/>
                </a:solidFill>
                <a:latin typeface="Arial"/>
                <a:ea typeface="Arial"/>
                <a:cs typeface="Arial"/>
                <a:sym typeface="Arial"/>
              </a:rPr>
              <a:t>Cellular Respiration</a:t>
            </a:r>
          </a:p>
        </p:txBody>
      </p:sp>
      <p:sp>
        <p:nvSpPr>
          <p:cNvPr id="26" name="Shape 26"/>
          <p:cNvSpPr txBox="1"/>
          <p:nvPr>
            <p:ph idx="1" type="subTitle"/>
          </p:nvPr>
        </p:nvSpPr>
        <p:spPr>
          <a:xfrm>
            <a:off y="5994375" x="1930400"/>
            <a:ext cy="1483999" cx="6574125"/>
          </a:xfrm>
          <a:prstGeom prst="rect">
            <a:avLst/>
          </a:prstGeom>
        </p:spPr>
        <p:txBody>
          <a:bodyPr bIns="38100" rIns="38100" lIns="38100" tIns="38100" anchor="t" anchorCtr="0">
            <a:noAutofit/>
          </a:bodyPr>
          <a:lstStyle/>
          <a:p>
            <a:pPr algn="ctr" rtl="0">
              <a:lnSpc>
                <a:spcPct val="100000"/>
              </a:lnSpc>
              <a:buNone/>
            </a:pPr>
            <a:r>
              <a:rPr sz="3200" lang="en-US">
                <a:solidFill>
                  <a:srgbClr val="000000"/>
                </a:solidFill>
                <a:latin typeface="Arial"/>
                <a:ea typeface="Arial"/>
                <a:cs typeface="Arial"/>
                <a:sym typeface="Arial"/>
              </a:rPr>
              <a:t>Have you ever wondered why exactly you need to breathe?  What happens when you stop breathing?</a:t>
            </a:r>
          </a:p>
        </p:txBody>
      </p:sp>
      <p:sp>
        <p:nvSpPr>
          <p:cNvPr id="27" name="Shape 27"/>
          <p:cNvSpPr/>
          <p:nvPr/>
        </p:nvSpPr>
        <p:spPr>
          <a:xfrm>
            <a:off y="507975" x="2235200"/>
            <a:ext cy="3822700" cx="5715000"/>
          </a:xfrm>
          <a:prstGeom prst="rect">
            <a:avLst/>
          </a:prstGeom>
          <a:blipFill>
            <a:blip r:embed="rId3"/>
            <a:stretch>
              <a:fillRect/>
            </a:stretch>
          </a:blipFill>
        </p:spPr>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266" lang="en-US">
                <a:solidFill>
                  <a:srgbClr val="000000"/>
                </a:solidFill>
                <a:latin typeface="Arial"/>
                <a:ea typeface="Arial"/>
                <a:cs typeface="Arial"/>
                <a:sym typeface="Arial"/>
              </a:rPr>
              <a:t>The Mystery of the Seven Deaths</a:t>
            </a:r>
          </a:p>
        </p:txBody>
      </p:sp>
      <p:sp>
        <p:nvSpPr>
          <p:cNvPr id="149" name="Shape 149"/>
          <p:cNvSpPr txBox="1"/>
          <p:nvPr>
            <p:ph idx="1" type="body"/>
          </p:nvPr>
        </p:nvSpPr>
        <p:spPr>
          <a:xfrm>
            <a:off y="1318700" x="406300"/>
            <a:ext cy="4364200" cx="9541849"/>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Case Study: </a:t>
            </a:r>
            <a:r>
              <a:rPr u="sng" sz="2133" lang="en-US">
                <a:solidFill>
                  <a:srgbClr val="0000FF"/>
                </a:solidFill>
                <a:latin typeface="Arial"/>
                <a:ea typeface="Arial"/>
                <a:cs typeface="Arial"/>
                <a:sym typeface="Arial"/>
                <a:hlinkClick r:id="rId3"/>
              </a:rPr>
              <a:t>http://sciencecases.lib.buffalo.edu/cs/files/cellular_respiration.pdf</a:t>
            </a:r>
          </a:p>
          <a:p>
            <a:pPr rtl="0">
              <a:lnSpc>
                <a:spcPct val="100000"/>
              </a:lnSpc>
              <a:buNone/>
            </a:pPr>
            <a:br>
              <a:rPr sz="2133" lang="en-US">
                <a:solidFill>
                  <a:srgbClr val="000000"/>
                </a:solidFill>
                <a:latin typeface="Arial"/>
                <a:ea typeface="Arial"/>
                <a:cs typeface="Arial"/>
                <a:sym typeface="Arial"/>
              </a:rPr>
            </a:br>
            <a:r>
              <a:rPr sz="2133" lang="en-US">
                <a:solidFill>
                  <a:srgbClr val="000000"/>
                </a:solidFill>
                <a:latin typeface="Arial"/>
                <a:ea typeface="Arial"/>
                <a:cs typeface="Arial"/>
                <a:sym typeface="Arial"/>
              </a:rPr>
              <a:t>In this case study, students learn about the function of cellular respiration and the electron transport chain and what happens when that function is impaired. Students play the role of medical examiner as they analyze the autopsy results to determine the cause of the mysterious deaths of these seven victims. </a:t>
            </a:r>
          </a:p>
          <a:p>
            <a:r>
              <a:t/>
            </a:r>
          </a:p>
          <a:p>
            <a:pPr rtl="0" lvl="0" marR="0" indent="-169333" marL="381000">
              <a:lnSpc>
                <a:spcPct val="100000"/>
              </a:lnSpc>
              <a:spcBef>
                <a:spcPts val="0"/>
              </a:spcBef>
              <a:spcAft>
                <a:spcPts val="600"/>
              </a:spcAft>
              <a:buClr>
                <a:srgbClr val="44452F"/>
              </a:buClr>
              <a:buSzPct val="163742"/>
              <a:buFont typeface="Arial"/>
              <a:buChar char="•"/>
            </a:pPr>
            <a:r>
              <a:rPr sz="1866" lang="en-US">
                <a:solidFill>
                  <a:srgbClr val="44452F"/>
                </a:solidFill>
                <a:latin typeface="Helvetica"/>
                <a:ea typeface="Helvetica"/>
                <a:cs typeface="Helvetica"/>
                <a:sym typeface="Helvetica"/>
              </a:rPr>
              <a:t>Explain the overall purpose of cellular respiration.</a:t>
            </a:r>
          </a:p>
          <a:p>
            <a:pPr rtl="0" lvl="0" marR="0" indent="-169333" marL="381000">
              <a:lnSpc>
                <a:spcPct val="100000"/>
              </a:lnSpc>
              <a:spcBef>
                <a:spcPts val="0"/>
              </a:spcBef>
              <a:spcAft>
                <a:spcPts val="600"/>
              </a:spcAft>
              <a:buClr>
                <a:srgbClr val="44452F"/>
              </a:buClr>
              <a:buSzPct val="163742"/>
              <a:buFont typeface="Arial"/>
              <a:buChar char="•"/>
            </a:pPr>
            <a:r>
              <a:rPr sz="1866" lang="en-US">
                <a:solidFill>
                  <a:srgbClr val="44452F"/>
                </a:solidFill>
                <a:latin typeface="Helvetica"/>
                <a:ea typeface="Helvetica"/>
                <a:cs typeface="Helvetica"/>
                <a:sym typeface="Helvetica"/>
              </a:rPr>
              <a:t>Describe the intermediate metabolites of cellular respiration.</a:t>
            </a:r>
          </a:p>
          <a:p>
            <a:pPr rtl="0" lvl="0" marR="0" indent="-169333" marL="381000">
              <a:lnSpc>
                <a:spcPct val="100000"/>
              </a:lnSpc>
              <a:spcBef>
                <a:spcPts val="0"/>
              </a:spcBef>
              <a:spcAft>
                <a:spcPts val="600"/>
              </a:spcAft>
              <a:buClr>
                <a:srgbClr val="44452F"/>
              </a:buClr>
              <a:buSzPct val="163742"/>
              <a:buFont typeface="Arial"/>
              <a:buChar char="•"/>
            </a:pPr>
            <a:r>
              <a:rPr sz="1866" lang="en-US">
                <a:solidFill>
                  <a:srgbClr val="44452F"/>
                </a:solidFill>
                <a:latin typeface="Helvetica"/>
                <a:ea typeface="Helvetica"/>
                <a:cs typeface="Helvetica"/>
                <a:sym typeface="Helvetica"/>
              </a:rPr>
              <a:t>Explain the function and importance of the electron transport chain.</a:t>
            </a:r>
          </a:p>
          <a:p>
            <a:pPr rtl="0" lvl="0" marR="0" indent="-169333" marL="381000">
              <a:lnSpc>
                <a:spcPct val="100000"/>
              </a:lnSpc>
              <a:spcBef>
                <a:spcPts val="0"/>
              </a:spcBef>
              <a:spcAft>
                <a:spcPts val="600"/>
              </a:spcAft>
              <a:buClr>
                <a:srgbClr val="44452F"/>
              </a:buClr>
              <a:buSzPct val="163742"/>
              <a:buFont typeface="Arial"/>
              <a:buChar char="•"/>
            </a:pPr>
            <a:r>
              <a:rPr sz="1866" lang="en-US">
                <a:solidFill>
                  <a:srgbClr val="44452F"/>
                </a:solidFill>
                <a:latin typeface="Helvetica"/>
                <a:ea typeface="Helvetica"/>
                <a:cs typeface="Helvetica"/>
                <a:sym typeface="Helvetica"/>
              </a:rPr>
              <a:t>Describe the role of oxygen in cellular respiration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 name="Shape 31"/>
        <p:cNvGrpSpPr/>
        <p:nvPr/>
      </p:nvGrpSpPr>
      <p:grpSpPr>
        <a:xfrm>
          <a:off y="0" x="0"/>
          <a:ext cy="0" cx="0"/>
          <a:chOff y="0" x="0"/>
          <a:chExt cy="0" cx="0"/>
        </a:xfrm>
      </p:grpSpPr>
      <p:sp>
        <p:nvSpPr>
          <p:cNvPr id="32" name="Shape 32"/>
          <p:cNvSpPr/>
          <p:nvPr/>
        </p:nvSpPr>
        <p:spPr>
          <a:xfrm>
            <a:off y="406400" x="203200"/>
            <a:ext cy="6857999" cx="5862275"/>
          </a:xfrm>
          <a:prstGeom prst="rect">
            <a:avLst/>
          </a:prstGeom>
          <a:blipFill>
            <a:blip r:embed="rId3"/>
            <a:stretch>
              <a:fillRect/>
            </a:stretch>
          </a:blipFill>
        </p:spPr>
      </p:sp>
      <p:sp>
        <p:nvSpPr>
          <p:cNvPr id="33" name="Shape 33"/>
          <p:cNvSpPr txBox="1"/>
          <p:nvPr/>
        </p:nvSpPr>
        <p:spPr>
          <a:xfrm>
            <a:off y="615275" x="6399750"/>
            <a:ext cy="5207074" cx="3412024"/>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Cellular respiration is the set of the metabolic reactions and processes that take place in the cells of organisms to convert biochemical energy from nutrients into </a:t>
            </a:r>
            <a:r>
              <a:rPr sz="2666" lang="en-US">
                <a:solidFill>
                  <a:srgbClr val="000000"/>
                </a:solidFill>
                <a:latin typeface="Arial"/>
                <a:ea typeface="Arial"/>
                <a:cs typeface="Arial"/>
                <a:sym typeface="Arial"/>
              </a:rPr>
              <a:t>adenosine triphosphate</a:t>
            </a:r>
            <a:r>
              <a:rPr sz="2666" lang="en-US">
                <a:solidFill>
                  <a:srgbClr val="000000"/>
                </a:solidFill>
                <a:latin typeface="Arial"/>
                <a:ea typeface="Arial"/>
                <a:cs typeface="Arial"/>
                <a:sym typeface="Arial"/>
              </a:rPr>
              <a:t> (ATP), and then release waste products.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y="0" x="0"/>
          <a:ext cy="0" cx="0"/>
          <a:chOff y="0" x="0"/>
          <a:chExt cy="0" cx="0"/>
        </a:xfrm>
      </p:grpSpPr>
      <p:sp>
        <p:nvSpPr>
          <p:cNvPr id="38" name="Shape 38"/>
          <p:cNvSpPr/>
          <p:nvPr/>
        </p:nvSpPr>
        <p:spPr>
          <a:xfrm>
            <a:off y="101600" x="101600"/>
            <a:ext cy="4876800" cx="5080000"/>
          </a:xfrm>
          <a:prstGeom prst="rect">
            <a:avLst/>
          </a:prstGeom>
          <a:blipFill>
            <a:blip r:embed="rId3"/>
            <a:stretch>
              <a:fillRect/>
            </a:stretch>
          </a:blipFill>
        </p:spPr>
      </p:sp>
      <p:sp>
        <p:nvSpPr>
          <p:cNvPr id="39" name="Shape 39"/>
          <p:cNvSpPr/>
          <p:nvPr/>
        </p:nvSpPr>
        <p:spPr>
          <a:xfrm>
            <a:off y="812800" x="5181600"/>
            <a:ext cy="3737199" cx="4865774"/>
          </a:xfrm>
          <a:prstGeom prst="rect">
            <a:avLst/>
          </a:prstGeom>
          <a:blipFill>
            <a:blip r:embed="rId4"/>
            <a:stretch>
              <a:fillRect/>
            </a:stretch>
          </a:blipFill>
        </p:spPr>
      </p:sp>
      <p:sp>
        <p:nvSpPr>
          <p:cNvPr id="40" name="Shape 40"/>
          <p:cNvSpPr txBox="1"/>
          <p:nvPr/>
        </p:nvSpPr>
        <p:spPr>
          <a:xfrm>
            <a:off y="5689575" x="1117600"/>
            <a:ext cy="759100" cx="8405649"/>
          </a:xfrm>
          <a:prstGeom prst="rect">
            <a:avLst/>
          </a:prstGeom>
        </p:spPr>
        <p:txBody>
          <a:bodyPr bIns="38100" rIns="38100" lIns="38100" tIns="38100" anchor="t" anchorCtr="0">
            <a:noAutofit/>
          </a:bodyPr>
          <a:lstStyle/>
          <a:p>
            <a:pPr rtl="0">
              <a:lnSpc>
                <a:spcPct val="100000"/>
              </a:lnSpc>
              <a:buNone/>
            </a:pPr>
            <a:r>
              <a:rPr sz="3200" lang="en-US">
                <a:solidFill>
                  <a:srgbClr val="000000"/>
                </a:solidFill>
                <a:latin typeface="Arial"/>
                <a:ea typeface="Arial"/>
                <a:cs typeface="Arial"/>
                <a:sym typeface="Arial"/>
              </a:rPr>
              <a:t>C</a:t>
            </a:r>
            <a:r>
              <a:rPr baseline="-25000" sz="3200" lang="en-US">
                <a:solidFill>
                  <a:srgbClr val="000000"/>
                </a:solidFill>
                <a:latin typeface="Arial"/>
                <a:ea typeface="Arial"/>
                <a:cs typeface="Arial"/>
                <a:sym typeface="Arial"/>
              </a:rPr>
              <a:t>6</a:t>
            </a:r>
            <a:r>
              <a:rPr sz="3200" lang="en-US">
                <a:solidFill>
                  <a:srgbClr val="000000"/>
                </a:solidFill>
                <a:latin typeface="Arial"/>
                <a:ea typeface="Arial"/>
                <a:cs typeface="Arial"/>
                <a:sym typeface="Arial"/>
              </a:rPr>
              <a:t>H</a:t>
            </a:r>
            <a:r>
              <a:rPr baseline="-25000" sz="3200" lang="en-US">
                <a:solidFill>
                  <a:srgbClr val="000000"/>
                </a:solidFill>
                <a:latin typeface="Arial"/>
                <a:ea typeface="Arial"/>
                <a:cs typeface="Arial"/>
                <a:sym typeface="Arial"/>
              </a:rPr>
              <a:t>12</a:t>
            </a:r>
            <a:r>
              <a:rPr sz="3200" lang="en-US">
                <a:solidFill>
                  <a:srgbClr val="000000"/>
                </a:solidFill>
                <a:latin typeface="Arial"/>
                <a:ea typeface="Arial"/>
                <a:cs typeface="Arial"/>
                <a:sym typeface="Arial"/>
              </a:rPr>
              <a:t>O</a:t>
            </a:r>
            <a:r>
              <a:rPr baseline="-25000" sz="3200" lang="en-US">
                <a:solidFill>
                  <a:srgbClr val="000000"/>
                </a:solidFill>
                <a:latin typeface="Arial"/>
                <a:ea typeface="Arial"/>
                <a:cs typeface="Arial"/>
                <a:sym typeface="Arial"/>
              </a:rPr>
              <a:t>6</a:t>
            </a:r>
            <a:r>
              <a:rPr sz="3200" lang="en-US">
                <a:solidFill>
                  <a:srgbClr val="000000"/>
                </a:solidFill>
                <a:latin typeface="Arial"/>
                <a:ea typeface="Arial"/>
                <a:cs typeface="Arial"/>
                <a:sym typeface="Arial"/>
              </a:rPr>
              <a:t> + 6O</a:t>
            </a:r>
            <a:r>
              <a:rPr baseline="-25000" sz="3200" lang="en-US">
                <a:solidFill>
                  <a:srgbClr val="000000"/>
                </a:solidFill>
                <a:latin typeface="Arial"/>
                <a:ea typeface="Arial"/>
                <a:cs typeface="Arial"/>
                <a:sym typeface="Arial"/>
              </a:rPr>
              <a:t>2</a:t>
            </a:r>
            <a:r>
              <a:rPr sz="3200" lang="en-US">
                <a:solidFill>
                  <a:srgbClr val="000000"/>
                </a:solidFill>
                <a:latin typeface="Arial"/>
                <a:ea typeface="Arial"/>
                <a:cs typeface="Arial"/>
                <a:sym typeface="Arial"/>
              </a:rPr>
              <a:t> --&gt;6 CO</a:t>
            </a:r>
            <a:r>
              <a:rPr baseline="-25000" sz="3200" lang="en-US">
                <a:solidFill>
                  <a:srgbClr val="000000"/>
                </a:solidFill>
                <a:latin typeface="Arial"/>
                <a:ea typeface="Arial"/>
                <a:cs typeface="Arial"/>
                <a:sym typeface="Arial"/>
              </a:rPr>
              <a:t>2</a:t>
            </a:r>
            <a:r>
              <a:rPr sz="3200" lang="en-US">
                <a:solidFill>
                  <a:srgbClr val="000000"/>
                </a:solidFill>
                <a:latin typeface="Arial"/>
                <a:ea typeface="Arial"/>
                <a:cs typeface="Arial"/>
                <a:sym typeface="Arial"/>
              </a:rPr>
              <a:t> + 6H</a:t>
            </a:r>
            <a:r>
              <a:rPr baseline="-25000" sz="3200" lang="en-US">
                <a:solidFill>
                  <a:srgbClr val="000000"/>
                </a:solidFill>
                <a:latin typeface="Arial"/>
                <a:ea typeface="Arial"/>
                <a:cs typeface="Arial"/>
                <a:sym typeface="Arial"/>
              </a:rPr>
              <a:t>2</a:t>
            </a:r>
            <a:r>
              <a:rPr sz="3200" lang="en-US">
                <a:solidFill>
                  <a:srgbClr val="000000"/>
                </a:solidFill>
                <a:latin typeface="Arial"/>
                <a:ea typeface="Arial"/>
                <a:cs typeface="Arial"/>
                <a:sym typeface="Arial"/>
              </a:rPr>
              <a:t>O + 36 ATP</a:t>
            </a:r>
          </a:p>
        </p:txBody>
      </p:sp>
      <p:sp>
        <p:nvSpPr>
          <p:cNvPr id="41" name="Shape 41"/>
          <p:cNvSpPr txBox="1"/>
          <p:nvPr/>
        </p:nvSpPr>
        <p:spPr>
          <a:xfrm>
            <a:off y="1905000" x="2540000"/>
            <a:ext cy="1981199" cx="5156199"/>
          </a:xfrm>
          <a:prstGeom prst="rect">
            <a:avLst/>
          </a:prstGeom>
        </p:spPr>
        <p:txBody>
          <a:bodyPr bIns="38100" rIns="38100" lIns="38100" tIns="38100" anchor="t" anchorCtr="0">
            <a:noAutofit/>
          </a:bodyPr>
          <a:lstStyle/>
          <a:p>
            <a:pPr>
              <a:lnSpc>
                <a:spcPct val="100000"/>
              </a:lnSpc>
              <a:buNone/>
            </a:pPr>
            <a:r>
              <a:rPr sz="2666" lang="en-US">
                <a:solidFill>
                  <a:srgbClr val="000000"/>
                </a:solidFill>
                <a:latin typeface="Arial"/>
                <a:ea typeface="Arial"/>
                <a:cs typeface="Arial"/>
                <a:sym typeface="Arial"/>
              </a:rPr>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sp>
        <p:nvSpPr>
          <p:cNvPr id="46" name="Shape 46"/>
          <p:cNvSpPr txBox="1"/>
          <p:nvPr>
            <p:ph type="title"/>
          </p:nvPr>
        </p:nvSpPr>
        <p:spPr>
          <a:xfrm>
            <a:off y="296875" x="296875"/>
            <a:ext cy="1351675" cx="9620424"/>
          </a:xfrm>
          <a:prstGeom prst="rect">
            <a:avLst/>
          </a:prstGeom>
        </p:spPr>
        <p:txBody>
          <a:bodyPr bIns="38100" rIns="38100" lIns="38100" tIns="38100" anchor="t" anchorCtr="0">
            <a:noAutofit/>
          </a:bodyPr>
          <a:lstStyle/>
          <a:p>
            <a:pPr rtl="0">
              <a:lnSpc>
                <a:spcPct val="100000"/>
              </a:lnSpc>
              <a:buNone/>
            </a:pPr>
            <a:r>
              <a:rPr sz="4266" lang="en-US">
                <a:solidFill>
                  <a:srgbClr val="000000"/>
                </a:solidFill>
                <a:latin typeface="Arial"/>
                <a:ea typeface="Arial"/>
                <a:cs typeface="Arial"/>
                <a:sym typeface="Arial"/>
              </a:rPr>
              <a:t>Respiration occurs in the presence of oxgen -  AEROBIC</a:t>
            </a:r>
          </a:p>
        </p:txBody>
      </p:sp>
      <p:sp>
        <p:nvSpPr>
          <p:cNvPr id="47" name="Shape 47"/>
          <p:cNvSpPr txBox="1"/>
          <p:nvPr>
            <p:ph idx="1" type="body"/>
          </p:nvPr>
        </p:nvSpPr>
        <p:spPr>
          <a:xfrm>
            <a:off y="1825400" x="290025"/>
            <a:ext cy="5491149" cx="4424399"/>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
</a:t>
            </a:r>
            <a:r>
              <a:rPr sz="3466" lang="en-US">
                <a:solidFill>
                  <a:srgbClr val="000000"/>
                </a:solidFill>
                <a:latin typeface="Arial"/>
                <a:ea typeface="Arial"/>
                <a:cs typeface="Arial"/>
                <a:sym typeface="Arial"/>
              </a:rPr>
              <a:t>Without oxygen, another path is taken ....this path is called fermentation,  or </a:t>
            </a:r>
          </a:p>
          <a:p>
            <a:pPr rtl="0">
              <a:lnSpc>
                <a:spcPct val="100000"/>
              </a:lnSpc>
              <a:buNone/>
            </a:pPr>
            <a:r>
              <a:rPr sz="3466" lang="en-US">
                <a:solidFill>
                  <a:srgbClr val="000000"/>
                </a:solidFill>
                <a:latin typeface="Arial"/>
                <a:ea typeface="Arial"/>
                <a:cs typeface="Arial"/>
                <a:sym typeface="Arial"/>
              </a:rPr>
              <a:t>anaerobic respiration</a:t>
            </a:r>
          </a:p>
        </p:txBody>
      </p:sp>
      <p:sp>
        <p:nvSpPr>
          <p:cNvPr id="48" name="Shape 48"/>
          <p:cNvSpPr/>
          <p:nvPr/>
        </p:nvSpPr>
        <p:spPr>
          <a:xfrm>
            <a:off y="1524000" x="4876800"/>
            <a:ext cy="5841975" cx="4965700"/>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266" lang="en-US">
                <a:solidFill>
                  <a:srgbClr val="000000"/>
                </a:solidFill>
                <a:latin typeface="Arial"/>
                <a:ea typeface="Arial"/>
                <a:cs typeface="Arial"/>
                <a:sym typeface="Arial"/>
              </a:rPr>
              <a:t>There are three stages</a:t>
            </a:r>
          </a:p>
        </p:txBody>
      </p:sp>
      <p:sp>
        <p:nvSpPr>
          <p:cNvPr id="54" name="Shape 54"/>
          <p:cNvSpPr txBox="1"/>
          <p:nvPr>
            <p:ph idx="1" type="body"/>
          </p:nvPr>
        </p:nvSpPr>
        <p:spPr>
          <a:xfrm>
            <a:off y="1727175" x="304800"/>
            <a:ext cy="3965124" cx="9640899"/>
          </a:xfrm>
          <a:prstGeom prst="rect">
            <a:avLst/>
          </a:prstGeom>
        </p:spPr>
        <p:txBody>
          <a:bodyPr bIns="38100" rIns="38100" lIns="38100" tIns="38100" anchor="t" anchorCtr="0">
            <a:noAutofit/>
          </a:bodyPr>
          <a:lstStyle/>
          <a:p>
            <a:pPr rtl="0">
              <a:lnSpc>
                <a:spcPct val="100000"/>
              </a:lnSpc>
              <a:buNone/>
            </a:pPr>
            <a:r>
              <a:rPr sz="4800" lang="en-US">
                <a:solidFill>
                  <a:srgbClr val="000000"/>
                </a:solidFill>
                <a:latin typeface="Arial"/>
                <a:ea typeface="Arial"/>
                <a:cs typeface="Arial"/>
                <a:sym typeface="Arial"/>
              </a:rPr>
              <a:t>1.  Glycolysis</a:t>
            </a:r>
          </a:p>
          <a:p>
            <a:r>
              <a:t/>
            </a:r>
          </a:p>
          <a:p>
            <a:pPr rtl="0">
              <a:lnSpc>
                <a:spcPct val="100000"/>
              </a:lnSpc>
              <a:buNone/>
            </a:pPr>
            <a:r>
              <a:rPr sz="4800" lang="en-US">
                <a:solidFill>
                  <a:srgbClr val="000000"/>
                </a:solidFill>
                <a:latin typeface="Arial"/>
                <a:ea typeface="Arial"/>
                <a:cs typeface="Arial"/>
                <a:sym typeface="Arial"/>
              </a:rPr>
              <a:t>2.  Kreb's Cycle (Citric Acid Cycle)</a:t>
            </a:r>
          </a:p>
          <a:p>
            <a:r>
              <a:t/>
            </a:r>
          </a:p>
          <a:p>
            <a:pPr rtl="0">
              <a:lnSpc>
                <a:spcPct val="100000"/>
              </a:lnSpc>
              <a:buNone/>
            </a:pPr>
            <a:r>
              <a:rPr sz="4800" lang="en-US">
                <a:solidFill>
                  <a:srgbClr val="000000"/>
                </a:solidFill>
                <a:latin typeface="Arial"/>
                <a:ea typeface="Arial"/>
                <a:cs typeface="Arial"/>
                <a:sym typeface="Arial"/>
              </a:rPr>
              <a:t>3.  Electron Transport Chain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idx="1" type="body"/>
          </p:nvPr>
        </p:nvSpPr>
        <p:spPr>
          <a:xfrm>
            <a:off y="5689575" x="711200"/>
            <a:ext cy="1789524" cx="8463199"/>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
</a:t>
            </a:r>
            <a:r>
              <a:rPr sz="3466" lang="en-US">
                <a:solidFill>
                  <a:srgbClr val="000000"/>
                </a:solidFill>
                <a:latin typeface="Arial"/>
                <a:ea typeface="Arial"/>
                <a:cs typeface="Arial"/>
                <a:sym typeface="Arial"/>
              </a:rPr>
              <a:t>net yield of 2 ATP per glucose molecule</a:t>
            </a:r>
            <a:br>
              <a:rPr sz="3466" lang="en-US">
                <a:solidFill>
                  <a:srgbClr val="000000"/>
                </a:solidFill>
                <a:latin typeface="Arial"/>
                <a:ea typeface="Arial"/>
                <a:cs typeface="Arial"/>
                <a:sym typeface="Arial"/>
              </a:rPr>
            </a:br>
            <a:r>
              <a:rPr sz="3466" lang="en-US">
                <a:solidFill>
                  <a:srgbClr val="000000"/>
                </a:solidFill>
                <a:latin typeface="Arial"/>
                <a:ea typeface="Arial"/>
                <a:cs typeface="Arial"/>
                <a:sym typeface="Arial"/>
              </a:rPr>
              <a:t>net yield of 2 NADH per glucose molecule</a:t>
            </a:r>
          </a:p>
        </p:txBody>
      </p:sp>
      <p:sp>
        <p:nvSpPr>
          <p:cNvPr id="60" name="Shape 60"/>
          <p:cNvSpPr/>
          <p:nvPr/>
        </p:nvSpPr>
        <p:spPr>
          <a:xfrm>
            <a:off y="304800" x="508000"/>
            <a:ext cy="3810000" cx="7620000"/>
          </a:xfrm>
          <a:prstGeom prst="rect">
            <a:avLst/>
          </a:prstGeom>
          <a:blipFill>
            <a:blip r:embed="rId3"/>
            <a:stretch>
              <a:fillRect/>
            </a:stretch>
          </a:blipFill>
        </p:spPr>
      </p:sp>
      <p:sp>
        <p:nvSpPr>
          <p:cNvPr id="61" name="Shape 61"/>
          <p:cNvSpPr txBox="1"/>
          <p:nvPr/>
        </p:nvSpPr>
        <p:spPr>
          <a:xfrm>
            <a:off y="101600" x="7518400"/>
            <a:ext cy="577950" cx="2598924"/>
          </a:xfrm>
          <a:prstGeom prst="rect">
            <a:avLst/>
          </a:prstGeom>
          <a:solidFill>
            <a:srgbClr val="00FFFF"/>
          </a:solidFill>
        </p:spPr>
        <p:txBody>
          <a:bodyPr bIns="38100" rIns="38100" lIns="38100" tIns="38100" anchor="t" anchorCtr="0">
            <a:noAutofit/>
          </a:bodyPr>
          <a:lstStyle/>
          <a:p>
            <a:pPr algn="ctr" rtl="0">
              <a:lnSpc>
                <a:spcPct val="100000"/>
              </a:lnSpc>
              <a:buNone/>
            </a:pPr>
            <a:r>
              <a:rPr b="1" sz="2666" lang="en-US">
                <a:solidFill>
                  <a:srgbClr val="000000"/>
                </a:solidFill>
                <a:latin typeface="Arial"/>
                <a:ea typeface="Arial"/>
                <a:cs typeface="Arial"/>
                <a:sym typeface="Arial"/>
              </a:rPr>
              <a:t>GLYCOLYSIS</a:t>
            </a:r>
          </a:p>
        </p:txBody>
      </p:sp>
      <p:sp>
        <p:nvSpPr>
          <p:cNvPr id="62" name="Shape 62"/>
          <p:cNvSpPr txBox="1"/>
          <p:nvPr/>
        </p:nvSpPr>
        <p:spPr>
          <a:xfrm>
            <a:off y="4572425" x="815400"/>
            <a:ext cy="1283625" cx="8499024"/>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GLYCOLYSIS   =  "glyco - lysis "  is the splitting of a 6 carbon glucose into two pyruvates,  each having 3 carbons</a:t>
            </a:r>
          </a:p>
        </p:txBody>
      </p:sp>
      <p:sp>
        <p:nvSpPr>
          <p:cNvPr id="63" name="Shape 63"/>
          <p:cNvSpPr txBox="1"/>
          <p:nvPr/>
        </p:nvSpPr>
        <p:spPr>
          <a:xfrm>
            <a:off y="914400" x="7620000"/>
            <a:ext cy="1061199" cx="2486199"/>
          </a:xfrm>
          <a:prstGeom prst="rect">
            <a:avLst/>
          </a:prstGeom>
        </p:spPr>
        <p:txBody>
          <a:bodyPr bIns="38100" rIns="38100" lIns="38100" tIns="38100" anchor="t" anchorCtr="0">
            <a:noAutofit/>
          </a:bodyPr>
          <a:lstStyle/>
          <a:p>
            <a:pPr rtl="0">
              <a:lnSpc>
                <a:spcPct val="100000"/>
              </a:lnSpc>
              <a:buNone/>
            </a:pPr>
            <a:r>
              <a:rPr sz="2400" lang="en-US">
                <a:solidFill>
                  <a:srgbClr val="000000"/>
                </a:solidFill>
                <a:latin typeface="Arial"/>
                <a:ea typeface="Arial"/>
                <a:cs typeface="Arial"/>
                <a:sym typeface="Arial"/>
              </a:rPr>
              <a:t>can occur without oxygen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y="0" x="0"/>
          <a:ext cy="0" cx="0"/>
          <a:chOff y="0" x="0"/>
          <a:chExt cy="0" cx="0"/>
        </a:xfrm>
      </p:grpSpPr>
      <p:sp>
        <p:nvSpPr>
          <p:cNvPr id="68" name="Shape 68"/>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266" lang="en-US">
                <a:solidFill>
                  <a:srgbClr val="000000"/>
                </a:solidFill>
                <a:latin typeface="Arial"/>
                <a:ea typeface="Arial"/>
                <a:cs typeface="Arial"/>
                <a:sym typeface="Arial"/>
              </a:rPr>
              <a:t>2. Citric Acid or Krebs Cycle</a:t>
            </a:r>
          </a:p>
        </p:txBody>
      </p:sp>
      <p:sp>
        <p:nvSpPr>
          <p:cNvPr id="69" name="Shape 69"/>
          <p:cNvSpPr txBox="1"/>
          <p:nvPr>
            <p:ph idx="1" type="body"/>
          </p:nvPr>
        </p:nvSpPr>
        <p:spPr>
          <a:xfrm>
            <a:off y="5994375" x="203200"/>
            <a:ext cy="1281175" cx="9756400"/>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a) occurs in the mitochondria</a:t>
            </a:r>
            <a:br>
              <a:rPr sz="2666" lang="en-US">
                <a:solidFill>
                  <a:srgbClr val="000000"/>
                </a:solidFill>
                <a:latin typeface="Arial"/>
                <a:ea typeface="Arial"/>
                <a:cs typeface="Arial"/>
                <a:sym typeface="Arial"/>
              </a:rPr>
            </a:br>
            <a:br>
              <a:rPr sz="2666" lang="en-US">
                <a:solidFill>
                  <a:srgbClr val="000000"/>
                </a:solidFill>
                <a:latin typeface="Arial"/>
                <a:ea typeface="Arial"/>
                <a:cs typeface="Arial"/>
                <a:sym typeface="Arial"/>
              </a:rPr>
            </a:br>
            <a:r>
              <a:rPr sz="2666" lang="en-US">
                <a:solidFill>
                  <a:srgbClr val="000000"/>
                </a:solidFill>
                <a:latin typeface="Arial"/>
                <a:ea typeface="Arial"/>
                <a:cs typeface="Arial"/>
                <a:sym typeface="Arial"/>
              </a:rPr>
              <a:t>b) an aerobic process; will proceed only in the presence of O2</a:t>
            </a:r>
          </a:p>
        </p:txBody>
      </p:sp>
      <p:sp>
        <p:nvSpPr>
          <p:cNvPr id="70" name="Shape 70"/>
          <p:cNvSpPr/>
          <p:nvPr/>
        </p:nvSpPr>
        <p:spPr>
          <a:xfrm>
            <a:off y="1320800" x="609600"/>
            <a:ext cy="4287474" cx="6125674"/>
          </a:xfrm>
          <a:prstGeom prst="rect">
            <a:avLst/>
          </a:prstGeom>
          <a:blipFill>
            <a:blip r:embed="rId3"/>
            <a:stretch>
              <a:fillRect/>
            </a:stretch>
          </a:blipFill>
        </p:spPr>
      </p:sp>
      <p:sp>
        <p:nvSpPr>
          <p:cNvPr id="71" name="Shape 71"/>
          <p:cNvSpPr txBox="1"/>
          <p:nvPr/>
        </p:nvSpPr>
        <p:spPr>
          <a:xfrm>
            <a:off y="2336775" x="7518400"/>
            <a:ext cy="1452350" cx="2360900"/>
          </a:xfrm>
          <a:prstGeom prst="rect">
            <a:avLst/>
          </a:prstGeom>
        </p:spPr>
        <p:txBody>
          <a:bodyPr bIns="38100" rIns="38100" lIns="38100" tIns="38100" anchor="t" anchorCtr="0">
            <a:noAutofit/>
          </a:bodyPr>
          <a:lstStyle/>
          <a:p>
            <a:pPr rtl="0">
              <a:lnSpc>
                <a:spcPct val="100000"/>
              </a:lnSpc>
              <a:buNone/>
            </a:pPr>
            <a:r>
              <a:rPr sz="2400" lang="en-US" i="1">
                <a:solidFill>
                  <a:srgbClr val="000000"/>
                </a:solidFill>
                <a:latin typeface="Arial"/>
                <a:ea typeface="Arial"/>
                <a:cs typeface="Arial"/>
                <a:sym typeface="Arial"/>
              </a:rPr>
              <a:t>It is not necessary to know the individual steps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idx="1" type="body"/>
          </p:nvPr>
        </p:nvSpPr>
        <p:spPr>
          <a:xfrm>
            <a:off y="421425" x="293450"/>
            <a:ext cy="5843950" cx="3903424"/>
          </a:xfrm>
          <a:prstGeom prst="rect">
            <a:avLst/>
          </a:prstGeom>
        </p:spPr>
        <p:txBody>
          <a:bodyPr bIns="38100" rIns="38100" lIns="38100" tIns="38100" anchor="t" anchorCtr="0">
            <a:noAutofit/>
          </a:bodyPr>
          <a:lstStyle/>
          <a:p>
            <a:pPr rtl="0">
              <a:lnSpc>
                <a:spcPct val="100000"/>
              </a:lnSpc>
              <a:buNone/>
            </a:pPr>
            <a:r>
              <a:rPr sz="2666" lang="en-US">
                <a:solidFill>
                  <a:srgbClr val="000000"/>
                </a:solidFill>
                <a:latin typeface="Arial"/>
                <a:ea typeface="Arial"/>
                <a:cs typeface="Arial"/>
                <a:sym typeface="Arial"/>
              </a:rPr>
              <a:t>net yield of </a:t>
            </a:r>
            <a:r>
              <a:rPr sz="2666" lang="en-US">
                <a:solidFill>
                  <a:srgbClr val="000000"/>
                </a:solidFill>
                <a:latin typeface="Arial"/>
                <a:ea typeface="Arial"/>
                <a:cs typeface="Arial"/>
                <a:sym typeface="Arial"/>
              </a:rPr>
              <a:t>2 ATP</a:t>
            </a:r>
            <a:r>
              <a:rPr sz="2666" lang="en-US">
                <a:solidFill>
                  <a:srgbClr val="000000"/>
                </a:solidFill>
                <a:latin typeface="Arial"/>
                <a:ea typeface="Arial"/>
                <a:cs typeface="Arial"/>
                <a:sym typeface="Arial"/>
              </a:rPr>
              <a:t> </a:t>
            </a:r>
          </a:p>
          <a:p>
            <a:pPr rtl="0">
              <a:lnSpc>
                <a:spcPct val="100000"/>
              </a:lnSpc>
              <a:buNone/>
            </a:pPr>
            <a:r>
              <a:rPr sz="2666" lang="en-US">
                <a:solidFill>
                  <a:srgbClr val="000000"/>
                </a:solidFill>
                <a:latin typeface="Arial"/>
                <a:ea typeface="Arial"/>
                <a:cs typeface="Arial"/>
                <a:sym typeface="Arial"/>
              </a:rPr>
              <a:t>net yield of </a:t>
            </a:r>
            <a:r>
              <a:rPr sz="2666" lang="en-US">
                <a:solidFill>
                  <a:srgbClr val="000000"/>
                </a:solidFill>
                <a:latin typeface="Arial"/>
                <a:ea typeface="Arial"/>
                <a:cs typeface="Arial"/>
                <a:sym typeface="Arial"/>
              </a:rPr>
              <a:t>6 NADH</a:t>
            </a:r>
            <a:r>
              <a:rPr sz="2666" lang="en-US">
                <a:solidFill>
                  <a:srgbClr val="000000"/>
                </a:solidFill>
                <a:latin typeface="Arial"/>
                <a:ea typeface="Arial"/>
                <a:cs typeface="Arial"/>
                <a:sym typeface="Arial"/>
              </a:rPr>
              <a:t> and </a:t>
            </a:r>
            <a:r>
              <a:rPr sz="2666" lang="en-US">
                <a:solidFill>
                  <a:srgbClr val="000000"/>
                </a:solidFill>
                <a:latin typeface="Arial"/>
                <a:ea typeface="Arial"/>
                <a:cs typeface="Arial"/>
                <a:sym typeface="Arial"/>
              </a:rPr>
              <a:t>2 FADH2</a:t>
            </a:r>
            <a:r>
              <a:rPr sz="2666" lang="en-US">
                <a:solidFill>
                  <a:srgbClr val="000000"/>
                </a:solidFill>
                <a:latin typeface="Arial"/>
                <a:ea typeface="Arial"/>
                <a:cs typeface="Arial"/>
                <a:sym typeface="Arial"/>
              </a:rPr>
              <a:t>  --&gt; sent to ETC</a:t>
            </a:r>
          </a:p>
          <a:p>
            <a:pPr rtl="0">
              <a:lnSpc>
                <a:spcPct val="100000"/>
              </a:lnSpc>
              <a:buNone/>
            </a:pPr>
            <a:r>
              <a:rPr sz="2666" lang="en-US">
                <a:solidFill>
                  <a:srgbClr val="000000"/>
                </a:solidFill>
                <a:latin typeface="Arial"/>
                <a:ea typeface="Arial"/>
                <a:cs typeface="Arial"/>
                <a:sym typeface="Arial"/>
              </a:rPr>
              <a:t>                  </a:t>
            </a:r>
          </a:p>
          <a:p>
            <a:r>
              <a:t/>
            </a:r>
          </a:p>
          <a:p>
            <a:pPr rtl="0">
              <a:lnSpc>
                <a:spcPct val="100000"/>
              </a:lnSpc>
              <a:buNone/>
            </a:pPr>
            <a:r>
              <a:rPr sz="2666" lang="en-US">
                <a:solidFill>
                  <a:srgbClr val="000000"/>
                </a:solidFill>
                <a:latin typeface="Arial"/>
                <a:ea typeface="Arial"/>
                <a:cs typeface="Arial"/>
                <a:sym typeface="Arial"/>
              </a:rPr>
              <a:t>e) in this stage of cellular respiration, the oxidation of glucose to CO</a:t>
            </a:r>
            <a:r>
              <a:rPr baseline="-25000" sz="2666" lang="en-US">
                <a:solidFill>
                  <a:srgbClr val="000000"/>
                </a:solidFill>
                <a:latin typeface="Arial"/>
                <a:ea typeface="Arial"/>
                <a:cs typeface="Arial"/>
                <a:sym typeface="Arial"/>
              </a:rPr>
              <a:t>2</a:t>
            </a:r>
            <a:r>
              <a:rPr sz="2666" lang="en-US">
                <a:solidFill>
                  <a:srgbClr val="000000"/>
                </a:solidFill>
                <a:latin typeface="Arial"/>
                <a:ea typeface="Arial"/>
                <a:cs typeface="Arial"/>
                <a:sym typeface="Arial"/>
              </a:rPr>
              <a:t> is completed.</a:t>
            </a:r>
          </a:p>
          <a:p>
            <a:r>
              <a:t/>
            </a:r>
          </a:p>
          <a:p>
            <a:pPr rtl="0">
              <a:lnSpc>
                <a:spcPct val="100000"/>
              </a:lnSpc>
              <a:buNone/>
            </a:pPr>
            <a:r>
              <a:rPr sz="2666" lang="en-US">
                <a:solidFill>
                  <a:srgbClr val="000000"/>
                </a:solidFill>
                <a:latin typeface="Arial"/>
                <a:ea typeface="Arial"/>
                <a:cs typeface="Arial"/>
                <a:sym typeface="Arial"/>
              </a:rPr>
              <a:t>(this is why we exhale carbon dioxide)</a:t>
            </a:r>
          </a:p>
        </p:txBody>
      </p:sp>
      <p:sp>
        <p:nvSpPr>
          <p:cNvPr id="77" name="Shape 77"/>
          <p:cNvSpPr/>
          <p:nvPr/>
        </p:nvSpPr>
        <p:spPr>
          <a:xfrm>
            <a:off y="102225" x="4674575"/>
            <a:ext cy="7176774" cx="5253374"/>
          </a:xfrm>
          <a:prstGeom prst="rect">
            <a:avLst/>
          </a:prstGeom>
          <a:blipFill>
            <a:blip r:embed="rId3"/>
            <a:stretch>
              <a:fillRect/>
            </a:stretch>
          </a:blipFill>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