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6F6241-2B18-4D8E-94D5-5A789A3B5040}">
  <a:tblStyle styleId="{616F6241-2B18-4D8E-94D5-5A789A3B5040}"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86" y="-78"/>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762175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270250" y="762000"/>
            <a:ext cx="50802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2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a:endParaRPr/>
          </a:p>
        </p:txBody>
      </p:sp>
      <p:sp>
        <p:nvSpPr>
          <p:cNvPr id="9" name="Shape 9"/>
          <p:cNvSpPr txBox="1">
            <a:spLocks noGrp="1"/>
          </p:cNvSpPr>
          <p:nvPr>
            <p:ph type="subTitle" idx="1"/>
          </p:nvPr>
        </p:nvSpPr>
        <p:spPr>
          <a:xfrm>
            <a:off x="1828800" y="4572000"/>
            <a:ext cx="6502400" cy="9144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2" name="Shape 12"/>
          <p:cNvSpPr txBox="1">
            <a:spLocks noGrp="1"/>
          </p:cNvSpPr>
          <p:nvPr>
            <p:ph type="body" idx="1"/>
          </p:nvPr>
        </p:nvSpPr>
        <p:spPr>
          <a:xfrm>
            <a:off x="304800" y="1828800"/>
            <a:ext cx="955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5" name="Shape 15"/>
          <p:cNvSpPr txBox="1">
            <a:spLocks noGrp="1"/>
          </p:cNvSpPr>
          <p:nvPr>
            <p:ph type="body" idx="1"/>
          </p:nvPr>
        </p:nvSpPr>
        <p:spPr>
          <a:xfrm>
            <a:off x="304800" y="1828800"/>
            <a:ext cx="447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
        <p:nvSpPr>
          <p:cNvPr id="16" name="Shape 16"/>
          <p:cNvSpPr txBox="1">
            <a:spLocks noGrp="1"/>
          </p:cNvSpPr>
          <p:nvPr>
            <p:ph type="body" idx="2"/>
          </p:nvPr>
        </p:nvSpPr>
        <p:spPr>
          <a:xfrm>
            <a:off x="5384800" y="1828800"/>
            <a:ext cx="447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600"/>
          </a:xfrm>
          <a:prstGeom prst="rect">
            <a:avLst/>
          </a:prstGeom>
          <a:noFill/>
          <a:ln>
            <a:noFill/>
          </a:ln>
        </p:spPr>
        <p:txBody>
          <a:bodyPr spcFirstLastPara="1" wrap="square" lIns="91425" tIns="91425" rIns="91425" bIns="91425" anchor="t" anchorCtr="0"/>
          <a:lstStyle>
            <a:lvl1pPr marL="457200" lvl="0" indent="-431800" algn="ctr">
              <a:spcBef>
                <a:spcPts val="0"/>
              </a:spcBef>
              <a:spcAft>
                <a:spcPts val="0"/>
              </a:spcAft>
              <a:buSzPts val="3200"/>
              <a:buChar char="●"/>
              <a:defRPr sz="3200"/>
            </a:lvl1pPr>
            <a:lvl2pPr marL="914400" lvl="1" indent="-431800" algn="ctr">
              <a:spcBef>
                <a:spcPts val="0"/>
              </a:spcBef>
              <a:spcAft>
                <a:spcPts val="0"/>
              </a:spcAft>
              <a:buSzPts val="3200"/>
              <a:buChar char="○"/>
              <a:defRPr sz="3200"/>
            </a:lvl2pPr>
            <a:lvl3pPr marL="1371600" lvl="2" indent="-431800" algn="ctr">
              <a:spcBef>
                <a:spcPts val="0"/>
              </a:spcBef>
              <a:spcAft>
                <a:spcPts val="0"/>
              </a:spcAft>
              <a:buSzPts val="3200"/>
              <a:buChar char="■"/>
              <a:defRPr sz="3200"/>
            </a:lvl3pPr>
            <a:lvl4pPr marL="1828800" lvl="3" indent="-431800" algn="ctr">
              <a:spcBef>
                <a:spcPts val="0"/>
              </a:spcBef>
              <a:spcAft>
                <a:spcPts val="0"/>
              </a:spcAft>
              <a:buSzPts val="3200"/>
              <a:buChar char="●"/>
              <a:defRPr sz="3200"/>
            </a:lvl4pPr>
            <a:lvl5pPr marL="2286000" lvl="4" indent="-431800" algn="ctr">
              <a:spcBef>
                <a:spcPts val="0"/>
              </a:spcBef>
              <a:spcAft>
                <a:spcPts val="0"/>
              </a:spcAft>
              <a:buSzPts val="3200"/>
              <a:buChar char="○"/>
              <a:defRPr sz="3200"/>
            </a:lvl5pPr>
            <a:lvl6pPr marL="2743200" lvl="5" indent="-431800" algn="ctr">
              <a:spcBef>
                <a:spcPts val="0"/>
              </a:spcBef>
              <a:spcAft>
                <a:spcPts val="0"/>
              </a:spcAft>
              <a:buSzPts val="3200"/>
              <a:buChar char="■"/>
              <a:defRPr sz="3200"/>
            </a:lvl6pPr>
            <a:lvl7pPr marL="3200400" lvl="6" indent="-431800" algn="ctr">
              <a:spcBef>
                <a:spcPts val="0"/>
              </a:spcBef>
              <a:spcAft>
                <a:spcPts val="0"/>
              </a:spcAft>
              <a:buSzPts val="3200"/>
              <a:buChar char="●"/>
              <a:defRPr sz="3200"/>
            </a:lvl7pPr>
            <a:lvl8pPr marL="3657600" lvl="7" indent="-431800" algn="ctr">
              <a:spcBef>
                <a:spcPts val="0"/>
              </a:spcBef>
              <a:spcAft>
                <a:spcPts val="0"/>
              </a:spcAft>
              <a:buSzPts val="3200"/>
              <a:buChar char="○"/>
              <a:defRPr sz="3200"/>
            </a:lvl8pPr>
            <a:lvl9pPr marL="4114800" lvl="8" indent="-431800" algn="ctr">
              <a:spcBef>
                <a:spcPts val="0"/>
              </a:spcBef>
              <a:spcAft>
                <a:spcPts val="0"/>
              </a:spcAft>
              <a:buSzPts val="3200"/>
              <a:buChar char="■"/>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gif"/></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8.gif"/><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39675" y="79000"/>
            <a:ext cx="9966300" cy="707400"/>
          </a:xfrm>
          <a:prstGeom prst="rect">
            <a:avLst/>
          </a:prstGeom>
        </p:spPr>
        <p:txBody>
          <a:bodyPr spcFirstLastPara="1" wrap="square" lIns="38100" tIns="38100" rIns="38100" bIns="38100" anchor="t" anchorCtr="0">
            <a:noAutofit/>
          </a:bodyPr>
          <a:lstStyle/>
          <a:p>
            <a:pPr marL="0" lvl="0" indent="0" algn="ctr" rtl="0">
              <a:lnSpc>
                <a:spcPct val="100000"/>
              </a:lnSpc>
              <a:spcBef>
                <a:spcPts val="0"/>
              </a:spcBef>
              <a:spcAft>
                <a:spcPts val="0"/>
              </a:spcAft>
              <a:buNone/>
            </a:pPr>
            <a:r>
              <a:rPr lang="en-US" sz="3600"/>
              <a:t>13.1 Chromosome Theory and Genetic Linkage</a:t>
            </a:r>
            <a:endParaRPr sz="3600">
              <a:solidFill>
                <a:srgbClr val="000000"/>
              </a:solidFill>
              <a:latin typeface="Arial"/>
              <a:ea typeface="Arial"/>
              <a:cs typeface="Arial"/>
              <a:sym typeface="Arial"/>
            </a:endParaRPr>
          </a:p>
        </p:txBody>
      </p:sp>
      <p:sp>
        <p:nvSpPr>
          <p:cNvPr id="24" name="Shape 24"/>
          <p:cNvSpPr txBox="1"/>
          <p:nvPr/>
        </p:nvSpPr>
        <p:spPr>
          <a:xfrm>
            <a:off x="2752725" y="1038525"/>
            <a:ext cx="4914300" cy="156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1902 -  embryonic development of sea urchins did not occur unless chromosomes were present</a:t>
            </a:r>
            <a:endParaRPr sz="2400"/>
          </a:p>
          <a:p>
            <a:pPr marL="0" lvl="0" indent="0">
              <a:spcBef>
                <a:spcPts val="0"/>
              </a:spcBef>
              <a:spcAft>
                <a:spcPts val="0"/>
              </a:spcAft>
              <a:buNone/>
            </a:pPr>
            <a:endParaRPr/>
          </a:p>
          <a:p>
            <a:pPr marL="0" lvl="0" indent="0">
              <a:spcBef>
                <a:spcPts val="0"/>
              </a:spcBef>
              <a:spcAft>
                <a:spcPts val="0"/>
              </a:spcAft>
              <a:buNone/>
            </a:pPr>
            <a:endParaRPr/>
          </a:p>
        </p:txBody>
      </p:sp>
      <p:sp>
        <p:nvSpPr>
          <p:cNvPr id="25" name="Shape 25"/>
          <p:cNvSpPr txBox="1"/>
          <p:nvPr/>
        </p:nvSpPr>
        <p:spPr>
          <a:xfrm>
            <a:off x="2851325" y="3041075"/>
            <a:ext cx="6370800" cy="111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Meiosis observed using a microscope, chromosomes separated into daughter cells.</a:t>
            </a:r>
            <a:endParaRPr sz="2400"/>
          </a:p>
        </p:txBody>
      </p:sp>
      <p:pic>
        <p:nvPicPr>
          <p:cNvPr id="26" name="Shape 26"/>
          <p:cNvPicPr preferRelativeResize="0"/>
          <p:nvPr/>
        </p:nvPicPr>
        <p:blipFill>
          <a:blip r:embed="rId3">
            <a:alphaModFix/>
          </a:blip>
          <a:stretch>
            <a:fillRect/>
          </a:stretch>
        </p:blipFill>
        <p:spPr>
          <a:xfrm>
            <a:off x="584375" y="951575"/>
            <a:ext cx="2266950" cy="1511300"/>
          </a:xfrm>
          <a:prstGeom prst="rect">
            <a:avLst/>
          </a:prstGeom>
          <a:noFill/>
          <a:ln>
            <a:noFill/>
          </a:ln>
        </p:spPr>
      </p:pic>
      <p:pic>
        <p:nvPicPr>
          <p:cNvPr id="27" name="Shape 27"/>
          <p:cNvPicPr preferRelativeResize="0"/>
          <p:nvPr/>
        </p:nvPicPr>
        <p:blipFill>
          <a:blip r:embed="rId3">
            <a:alphaModFix/>
          </a:blip>
          <a:stretch>
            <a:fillRect/>
          </a:stretch>
        </p:blipFill>
        <p:spPr>
          <a:xfrm>
            <a:off x="584375" y="2757838"/>
            <a:ext cx="2266950" cy="1511300"/>
          </a:xfrm>
          <a:prstGeom prst="rect">
            <a:avLst/>
          </a:prstGeom>
          <a:noFill/>
          <a:ln>
            <a:noFill/>
          </a:ln>
        </p:spPr>
      </p:pic>
      <p:sp>
        <p:nvSpPr>
          <p:cNvPr id="28" name="Shape 28"/>
          <p:cNvSpPr txBox="1"/>
          <p:nvPr/>
        </p:nvSpPr>
        <p:spPr>
          <a:xfrm>
            <a:off x="584375" y="4729275"/>
            <a:ext cx="9261900" cy="165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Lead to the </a:t>
            </a:r>
            <a:r>
              <a:rPr lang="en-US" sz="3000" b="1"/>
              <a:t>CHROMOSOMAL THEORY OF INHERITANCE</a:t>
            </a:r>
            <a:r>
              <a:rPr lang="en-US" sz="3000"/>
              <a:t>  -  chromosomes are the genetic material responsible for Mendelian inheritance.</a:t>
            </a:r>
            <a:endParaRPr sz="3000"/>
          </a:p>
        </p:txBody>
      </p:sp>
      <p:pic>
        <p:nvPicPr>
          <p:cNvPr id="29" name="Shape 29"/>
          <p:cNvPicPr preferRelativeResize="0"/>
          <p:nvPr/>
        </p:nvPicPr>
        <p:blipFill rotWithShape="1">
          <a:blip r:embed="rId4">
            <a:alphaModFix/>
          </a:blip>
          <a:srcRect l="18320"/>
          <a:stretch/>
        </p:blipFill>
        <p:spPr>
          <a:xfrm>
            <a:off x="7909075" y="906825"/>
            <a:ext cx="1937200" cy="182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203200" y="203200"/>
            <a:ext cx="9616800" cy="25134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666">
                <a:solidFill>
                  <a:srgbClr val="000000"/>
                </a:solidFill>
                <a:latin typeface="Arial"/>
                <a:ea typeface="Arial"/>
                <a:cs typeface="Arial"/>
                <a:sym typeface="Arial"/>
              </a:rPr>
              <a:t>Practice Questions (assume no crossing over occurs)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1. A dumpy winged (</a:t>
            </a:r>
            <a:r>
              <a:rPr lang="en-US"/>
              <a:t>dd</a:t>
            </a:r>
            <a:r>
              <a:rPr lang="en-US" sz="2666">
                <a:solidFill>
                  <a:srgbClr val="000000"/>
                </a:solidFill>
                <a:latin typeface="Arial"/>
                <a:ea typeface="Arial"/>
                <a:cs typeface="Arial"/>
                <a:sym typeface="Arial"/>
              </a:rPr>
              <a:t>) fruit fly with long aristae (AA) is crossed with a long winged (</a:t>
            </a:r>
            <a:r>
              <a:rPr lang="en-US"/>
              <a:t>Dd</a:t>
            </a:r>
            <a:r>
              <a:rPr lang="en-US" sz="2666">
                <a:solidFill>
                  <a:srgbClr val="000000"/>
                </a:solidFill>
                <a:latin typeface="Arial"/>
                <a:ea typeface="Arial"/>
                <a:cs typeface="Arial"/>
                <a:sym typeface="Arial"/>
              </a:rPr>
              <a:t>) short aristae (aa). Show the cross and the phenotypic proportions.</a:t>
            </a:r>
            <a:endParaRPr sz="2666">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203200" y="296625"/>
            <a:ext cx="9628325" cy="17446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666">
                <a:solidFill>
                  <a:srgbClr val="000000"/>
                </a:solidFill>
                <a:latin typeface="Arial"/>
                <a:ea typeface="Arial"/>
                <a:cs typeface="Arial"/>
                <a:sym typeface="Arial"/>
              </a:rPr>
              <a:t>2. A fruit fly with short legs (ll) and vestigial wings (ww) is crossed with one that is heterozygous for both traits. Assuming the dominant alleles are on separate chromosomes, show the cross and the expected phenotypic proportions.</a:t>
            </a:r>
            <a:endParaRPr sz="2666">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424600" y="248000"/>
            <a:ext cx="9310800" cy="209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3. A purple eye fly (pp) with vestigial wings (gg) is crossed with one that is heterozygous for both traits, cis arranged.  What phenotypes are expected in the offspring?</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169525" y="194325"/>
            <a:ext cx="9550500" cy="2430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a:t>4.  Chromosome Map Problem </a:t>
            </a:r>
            <a:r>
              <a:rPr lang="en-US"/>
              <a:t> </a:t>
            </a:r>
            <a:endParaRPr/>
          </a:p>
          <a:p>
            <a:pPr marL="0" lvl="0" indent="0" rtl="0">
              <a:spcBef>
                <a:spcPts val="0"/>
              </a:spcBef>
              <a:spcAft>
                <a:spcPts val="0"/>
              </a:spcAft>
              <a:buNone/>
            </a:pPr>
            <a:endParaRPr/>
          </a:p>
          <a:p>
            <a:pPr marL="0" lvl="0" indent="0" rtl="0">
              <a:spcBef>
                <a:spcPts val="0"/>
              </a:spcBef>
              <a:spcAft>
                <a:spcPts val="0"/>
              </a:spcAft>
              <a:buNone/>
            </a:pPr>
            <a:r>
              <a:rPr lang="en-US" sz="1800"/>
              <a:t>In pea plants, flower color and pollen shape are located on the same chromosome.    A plant with purple flowers and long pollen (AaBb) is crossed with one that is recessive for both traits (aabb). </a:t>
            </a:r>
            <a:endParaRPr sz="1800"/>
          </a:p>
          <a:p>
            <a:pPr marL="0" lvl="0" indent="0" rtl="0">
              <a:spcBef>
                <a:spcPts val="0"/>
              </a:spcBef>
              <a:spcAft>
                <a:spcPts val="0"/>
              </a:spcAft>
              <a:buNone/>
            </a:pPr>
            <a:endParaRPr sz="2400"/>
          </a:p>
          <a:p>
            <a:pPr marL="0" lvl="0" indent="0">
              <a:spcBef>
                <a:spcPts val="0"/>
              </a:spcBef>
              <a:spcAft>
                <a:spcPts val="0"/>
              </a:spcAft>
              <a:buNone/>
            </a:pPr>
            <a:r>
              <a:rPr lang="en-US" sz="1800"/>
              <a:t>The results are as follows:    </a:t>
            </a:r>
            <a:endParaRPr sz="1800"/>
          </a:p>
        </p:txBody>
      </p:sp>
      <p:graphicFrame>
        <p:nvGraphicFramePr>
          <p:cNvPr id="126" name="Shape 126"/>
          <p:cNvGraphicFramePr/>
          <p:nvPr/>
        </p:nvGraphicFramePr>
        <p:xfrm>
          <a:off x="266350" y="2734100"/>
          <a:ext cx="3000000" cy="3000000"/>
        </p:xfrm>
        <a:graphic>
          <a:graphicData uri="http://schemas.openxmlformats.org/drawingml/2006/table">
            <a:tbl>
              <a:tblPr>
                <a:noFill/>
                <a:tableStyleId>{616F6241-2B18-4D8E-94D5-5A789A3B5040}</a:tableStyleId>
              </a:tblPr>
              <a:tblGrid>
                <a:gridCol w="2751675"/>
                <a:gridCol w="2751675"/>
              </a:tblGrid>
              <a:tr h="381000">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en-US"/>
                        <a:t>Results</a:t>
                      </a:r>
                      <a:endParaRPr/>
                    </a:p>
                  </a:txBody>
                  <a:tcPr marL="91425" marR="91425" marT="91425" marB="91425"/>
                </a:tc>
              </a:tr>
              <a:tr h="381000">
                <a:tc>
                  <a:txBody>
                    <a:bodyPr/>
                    <a:lstStyle/>
                    <a:p>
                      <a:pPr marL="0" lvl="0" indent="0">
                        <a:spcBef>
                          <a:spcPts val="0"/>
                        </a:spcBef>
                        <a:spcAft>
                          <a:spcPts val="0"/>
                        </a:spcAft>
                        <a:buNone/>
                      </a:pPr>
                      <a:r>
                        <a:rPr lang="en-US"/>
                        <a:t>Purple, long</a:t>
                      </a:r>
                      <a:endParaRPr/>
                    </a:p>
                  </a:txBody>
                  <a:tcPr marL="91425" marR="91425" marT="91425" marB="91425"/>
                </a:tc>
                <a:tc>
                  <a:txBody>
                    <a:bodyPr/>
                    <a:lstStyle/>
                    <a:p>
                      <a:pPr marL="0" lvl="0" indent="0">
                        <a:spcBef>
                          <a:spcPts val="0"/>
                        </a:spcBef>
                        <a:spcAft>
                          <a:spcPts val="0"/>
                        </a:spcAft>
                        <a:buNone/>
                      </a:pPr>
                      <a:r>
                        <a:rPr lang="en-US"/>
                        <a:t>47</a:t>
                      </a:r>
                      <a:endParaRPr/>
                    </a:p>
                  </a:txBody>
                  <a:tcPr marL="91425" marR="91425" marT="91425" marB="91425"/>
                </a:tc>
              </a:tr>
              <a:tr h="381000">
                <a:tc>
                  <a:txBody>
                    <a:bodyPr/>
                    <a:lstStyle/>
                    <a:p>
                      <a:pPr marL="0" lvl="0" indent="0">
                        <a:spcBef>
                          <a:spcPts val="0"/>
                        </a:spcBef>
                        <a:spcAft>
                          <a:spcPts val="0"/>
                        </a:spcAft>
                        <a:buNone/>
                      </a:pPr>
                      <a:r>
                        <a:rPr lang="en-US"/>
                        <a:t>Red, round</a:t>
                      </a:r>
                      <a:endParaRPr/>
                    </a:p>
                  </a:txBody>
                  <a:tcPr marL="91425" marR="91425" marT="91425" marB="91425"/>
                </a:tc>
                <a:tc>
                  <a:txBody>
                    <a:bodyPr/>
                    <a:lstStyle/>
                    <a:p>
                      <a:pPr marL="0" lvl="0" indent="0">
                        <a:spcBef>
                          <a:spcPts val="0"/>
                        </a:spcBef>
                        <a:spcAft>
                          <a:spcPts val="0"/>
                        </a:spcAft>
                        <a:buNone/>
                      </a:pPr>
                      <a:r>
                        <a:rPr lang="en-US"/>
                        <a:t>47</a:t>
                      </a:r>
                      <a:endParaRPr/>
                    </a:p>
                  </a:txBody>
                  <a:tcPr marL="91425" marR="91425" marT="91425" marB="91425"/>
                </a:tc>
              </a:tr>
              <a:tr h="381000">
                <a:tc>
                  <a:txBody>
                    <a:bodyPr/>
                    <a:lstStyle/>
                    <a:p>
                      <a:pPr marL="0" lvl="0" indent="0">
                        <a:spcBef>
                          <a:spcPts val="0"/>
                        </a:spcBef>
                        <a:spcAft>
                          <a:spcPts val="0"/>
                        </a:spcAft>
                        <a:buNone/>
                      </a:pPr>
                      <a:r>
                        <a:rPr lang="en-US"/>
                        <a:t>Purple, round</a:t>
                      </a:r>
                      <a:endParaRPr/>
                    </a:p>
                  </a:txBody>
                  <a:tcPr marL="91425" marR="91425" marT="91425" marB="91425"/>
                </a:tc>
                <a:tc>
                  <a:txBody>
                    <a:bodyPr/>
                    <a:lstStyle/>
                    <a:p>
                      <a:pPr marL="0" lvl="0" indent="0">
                        <a:spcBef>
                          <a:spcPts val="0"/>
                        </a:spcBef>
                        <a:spcAft>
                          <a:spcPts val="0"/>
                        </a:spcAft>
                        <a:buNone/>
                      </a:pPr>
                      <a:r>
                        <a:rPr lang="en-US"/>
                        <a:t>3</a:t>
                      </a:r>
                      <a:endParaRPr/>
                    </a:p>
                  </a:txBody>
                  <a:tcPr marL="91425" marR="91425" marT="91425" marB="91425"/>
                </a:tc>
              </a:tr>
              <a:tr h="381000">
                <a:tc>
                  <a:txBody>
                    <a:bodyPr/>
                    <a:lstStyle/>
                    <a:p>
                      <a:pPr marL="0" lvl="0" indent="0" rtl="0">
                        <a:spcBef>
                          <a:spcPts val="0"/>
                        </a:spcBef>
                        <a:spcAft>
                          <a:spcPts val="0"/>
                        </a:spcAft>
                        <a:buNone/>
                      </a:pPr>
                      <a:r>
                        <a:rPr lang="en-US"/>
                        <a:t>Red, Long</a:t>
                      </a:r>
                      <a:endParaRPr/>
                    </a:p>
                  </a:txBody>
                  <a:tcPr marL="91425" marR="91425" marT="91425" marB="91425"/>
                </a:tc>
                <a:tc>
                  <a:txBody>
                    <a:bodyPr/>
                    <a:lstStyle/>
                    <a:p>
                      <a:pPr marL="0" lvl="0" indent="0">
                        <a:spcBef>
                          <a:spcPts val="0"/>
                        </a:spcBef>
                        <a:spcAft>
                          <a:spcPts val="0"/>
                        </a:spcAft>
                        <a:buNone/>
                      </a:pPr>
                      <a:r>
                        <a:rPr lang="en-US"/>
                        <a:t>3</a:t>
                      </a:r>
                      <a:endParaRPr/>
                    </a:p>
                  </a:txBody>
                  <a:tcPr marL="91425" marR="91425" marT="91425" marB="91425"/>
                </a:tc>
              </a:tr>
            </a:tbl>
          </a:graphicData>
        </a:graphic>
      </p:graphicFrame>
      <p:sp>
        <p:nvSpPr>
          <p:cNvPr id="127" name="Shape 127"/>
          <p:cNvSpPr txBox="1"/>
          <p:nvPr/>
        </p:nvSpPr>
        <p:spPr>
          <a:xfrm>
            <a:off x="266350" y="5031850"/>
            <a:ext cx="9453600" cy="14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a)  Are the chromosomes of the AaBb parent in the cis or trans position?  Sketch the punnett square showing the expected offspring.</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r>
              <a:rPr lang="en-US"/>
              <a:t>b)  How are apart are the two alleles? </a:t>
            </a:r>
            <a:endParaRPr/>
          </a:p>
        </p:txBody>
      </p:sp>
      <p:pic>
        <p:nvPicPr>
          <p:cNvPr id="128" name="Shape 128"/>
          <p:cNvPicPr preferRelativeResize="0"/>
          <p:nvPr/>
        </p:nvPicPr>
        <p:blipFill>
          <a:blip r:embed="rId3">
            <a:alphaModFix/>
          </a:blip>
          <a:stretch>
            <a:fillRect/>
          </a:stretch>
        </p:blipFill>
        <p:spPr>
          <a:xfrm>
            <a:off x="6019238" y="2781650"/>
            <a:ext cx="3971925" cy="186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00725" y="166025"/>
            <a:ext cx="9550500" cy="77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600"/>
              <a:t>13.2 Chromosome Disorders</a:t>
            </a:r>
            <a:endParaRPr sz="3600"/>
          </a:p>
        </p:txBody>
      </p:sp>
      <p:sp>
        <p:nvSpPr>
          <p:cNvPr id="134" name="Shape 134"/>
          <p:cNvSpPr txBox="1">
            <a:spLocks noGrp="1"/>
          </p:cNvSpPr>
          <p:nvPr>
            <p:ph type="body" idx="1"/>
          </p:nvPr>
        </p:nvSpPr>
        <p:spPr>
          <a:xfrm>
            <a:off x="304750" y="985875"/>
            <a:ext cx="9550500" cy="91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Karyotypes (karyograms) are used to determine problems with chromosomes or their numbers.</a:t>
            </a:r>
            <a:endParaRPr/>
          </a:p>
        </p:txBody>
      </p:sp>
      <p:pic>
        <p:nvPicPr>
          <p:cNvPr id="135" name="Shape 135" descr="This is a karyotype of a human female. There are 22 homologous pairs of chromosomes and an X chromosome."/>
          <p:cNvPicPr preferRelativeResize="0"/>
          <p:nvPr/>
        </p:nvPicPr>
        <p:blipFill>
          <a:blip r:embed="rId3">
            <a:alphaModFix/>
          </a:blip>
          <a:stretch>
            <a:fillRect/>
          </a:stretch>
        </p:blipFill>
        <p:spPr>
          <a:xfrm>
            <a:off x="256500" y="2358400"/>
            <a:ext cx="9438950" cy="2572114"/>
          </a:xfrm>
          <a:prstGeom prst="rect">
            <a:avLst/>
          </a:prstGeom>
          <a:noFill/>
          <a:ln>
            <a:noFill/>
          </a:ln>
        </p:spPr>
      </p:pic>
      <p:sp>
        <p:nvSpPr>
          <p:cNvPr id="136" name="Shape 136"/>
          <p:cNvSpPr txBox="1"/>
          <p:nvPr/>
        </p:nvSpPr>
        <p:spPr>
          <a:xfrm>
            <a:off x="358475" y="5388350"/>
            <a:ext cx="7007100" cy="132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Down Syndrome  =   Trisomy of chromosome 21</a:t>
            </a:r>
            <a:br>
              <a:rPr lang="en-US" sz="2400"/>
            </a:br>
            <a:r>
              <a:rPr lang="en-US" sz="2400"/>
              <a:t>Klinefelter Syndrome =   XXY   (male)</a:t>
            </a:r>
            <a:br>
              <a:rPr lang="en-US" sz="2400"/>
            </a:br>
            <a:r>
              <a:rPr lang="en-US" sz="2400"/>
              <a:t>Turner  Syndrome  =   XO  (monosomy, female)</a:t>
            </a:r>
            <a:endParaRPr sz="2400"/>
          </a:p>
          <a:p>
            <a:pPr marL="0" lvl="0" indent="0">
              <a:spcBef>
                <a:spcPts val="0"/>
              </a:spcBef>
              <a:spcAft>
                <a:spcPts val="0"/>
              </a:spcAft>
              <a:buNone/>
            </a:pPr>
            <a:endParaRPr sz="2400"/>
          </a:p>
          <a:p>
            <a:pPr marL="0" lvl="0" indent="0">
              <a:spcBef>
                <a:spcPts val="0"/>
              </a:spcBef>
              <a:spcAft>
                <a:spcPts val="0"/>
              </a:spcAft>
              <a:buClr>
                <a:schemeClr val="dk1"/>
              </a:buClr>
              <a:buSzPts val="1100"/>
              <a:buFont typeface="Arial"/>
              <a:buNone/>
            </a:pPr>
            <a:endParaRPr sz="2400"/>
          </a:p>
        </p:txBody>
      </p:sp>
      <p:sp>
        <p:nvSpPr>
          <p:cNvPr id="137" name="Shape 137"/>
          <p:cNvSpPr txBox="1"/>
          <p:nvPr/>
        </p:nvSpPr>
        <p:spPr>
          <a:xfrm>
            <a:off x="7619950" y="5272750"/>
            <a:ext cx="2235300" cy="166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a:t>Caused by </a:t>
            </a:r>
            <a:r>
              <a:rPr lang="en-US" sz="2000" u="sng"/>
              <a:t>nondisjunction</a:t>
            </a:r>
            <a:r>
              <a:rPr lang="en-US" sz="2000"/>
              <a:t> of chromosomes during meiosis</a:t>
            </a:r>
            <a:endParaRPr sz="2000"/>
          </a:p>
        </p:txBody>
      </p:sp>
      <p:sp>
        <p:nvSpPr>
          <p:cNvPr id="138" name="Shape 138"/>
          <p:cNvSpPr txBox="1"/>
          <p:nvPr/>
        </p:nvSpPr>
        <p:spPr>
          <a:xfrm>
            <a:off x="2162350" y="2088475"/>
            <a:ext cx="5835300" cy="404700"/>
          </a:xfrm>
          <a:prstGeom prst="rect">
            <a:avLst/>
          </a:prstGeom>
          <a:solidFill>
            <a:srgbClr val="FFFFFF"/>
          </a:solidFill>
          <a:ln w="9525" cap="flat" cmpd="sng">
            <a:solidFill>
              <a:srgbClr val="000000"/>
            </a:solidFill>
            <a:prstDash val="solid"/>
            <a:round/>
            <a:headEnd type="none" w="med" len="med"/>
            <a:tailEnd type="none" w="med" len="med"/>
          </a:ln>
        </p:spPr>
        <p:txBody>
          <a:bodyPr spcFirstLastPara="1" wrap="square" lIns="91425" tIns="91425" rIns="91425" bIns="91425" anchor="t" anchorCtr="0">
            <a:noAutofit/>
          </a:bodyPr>
          <a:lstStyle/>
          <a:p>
            <a:pPr marL="0" lvl="0" indent="0">
              <a:spcBef>
                <a:spcPts val="0"/>
              </a:spcBef>
              <a:spcAft>
                <a:spcPts val="0"/>
              </a:spcAft>
              <a:buNone/>
            </a:pPr>
            <a:r>
              <a:rPr lang="en-US" sz="1800"/>
              <a:t>Normal = 22 pairs of autosomes, 2 sex chromosomes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5615225" y="334150"/>
            <a:ext cx="4178625" cy="6168975"/>
          </a:xfrm>
          <a:prstGeom prst="rect">
            <a:avLst/>
          </a:prstGeom>
          <a:noFill/>
          <a:ln>
            <a:noFill/>
          </a:ln>
        </p:spPr>
      </p:pic>
      <p:pic>
        <p:nvPicPr>
          <p:cNvPr id="144" name="Shape 144"/>
          <p:cNvPicPr preferRelativeResize="0"/>
          <p:nvPr/>
        </p:nvPicPr>
        <p:blipFill rotWithShape="1">
          <a:blip r:embed="rId4">
            <a:alphaModFix/>
          </a:blip>
          <a:srcRect t="3528" b="5777"/>
          <a:stretch/>
        </p:blipFill>
        <p:spPr>
          <a:xfrm>
            <a:off x="503213" y="173425"/>
            <a:ext cx="4533075" cy="4458049"/>
          </a:xfrm>
          <a:prstGeom prst="rect">
            <a:avLst/>
          </a:prstGeom>
          <a:noFill/>
          <a:ln>
            <a:noFill/>
          </a:ln>
        </p:spPr>
      </p:pic>
      <p:pic>
        <p:nvPicPr>
          <p:cNvPr id="145" name="Shape 145"/>
          <p:cNvPicPr preferRelativeResize="0"/>
          <p:nvPr/>
        </p:nvPicPr>
        <p:blipFill>
          <a:blip r:embed="rId5">
            <a:alphaModFix/>
          </a:blip>
          <a:stretch>
            <a:fillRect/>
          </a:stretch>
        </p:blipFill>
        <p:spPr>
          <a:xfrm>
            <a:off x="758913" y="4747100"/>
            <a:ext cx="4021650" cy="27790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04600" y="3000"/>
            <a:ext cx="9625800" cy="9834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4266">
                <a:solidFill>
                  <a:srgbClr val="000000"/>
                </a:solidFill>
                <a:latin typeface="Arial"/>
                <a:ea typeface="Arial"/>
                <a:cs typeface="Arial"/>
                <a:sym typeface="Arial"/>
              </a:rPr>
              <a:t>Trisomy 18 - Edward's Syndrome</a:t>
            </a:r>
            <a:endParaRPr sz="4266">
              <a:solidFill>
                <a:srgbClr val="000000"/>
              </a:solidFill>
              <a:latin typeface="Arial"/>
              <a:ea typeface="Arial"/>
              <a:cs typeface="Arial"/>
              <a:sym typeface="Arial"/>
            </a:endParaRPr>
          </a:p>
        </p:txBody>
      </p:sp>
      <p:sp>
        <p:nvSpPr>
          <p:cNvPr id="151" name="Shape 151"/>
          <p:cNvSpPr txBox="1">
            <a:spLocks noGrp="1"/>
          </p:cNvSpPr>
          <p:nvPr>
            <p:ph type="body" idx="1"/>
          </p:nvPr>
        </p:nvSpPr>
        <p:spPr>
          <a:xfrm>
            <a:off x="511800" y="816200"/>
            <a:ext cx="9356400" cy="1415400"/>
          </a:xfrm>
          <a:prstGeom prst="rect">
            <a:avLst/>
          </a:prstGeom>
        </p:spPr>
        <p:txBody>
          <a:bodyPr spcFirstLastPara="1" wrap="square" lIns="38100" tIns="38100" rIns="38100" bIns="38100" anchor="t" anchorCtr="0">
            <a:noAutofit/>
          </a:bodyPr>
          <a:lstStyle/>
          <a:p>
            <a:pPr marL="381000" marR="0" lvl="0" indent="-190500" rtl="0">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Failure to grow and gain </a:t>
            </a:r>
            <a:endParaRPr sz="2200">
              <a:solidFill>
                <a:srgbClr val="000000"/>
              </a:solidFill>
              <a:latin typeface="Arial"/>
              <a:ea typeface="Arial"/>
              <a:cs typeface="Arial"/>
              <a:sym typeface="Arial"/>
            </a:endParaRPr>
          </a:p>
          <a:p>
            <a:pPr marL="381000" marR="0" lvl="0" indent="-190500" rtl="0">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Developmental delays and intellectual disability</a:t>
            </a:r>
            <a:endParaRPr sz="2200">
              <a:solidFill>
                <a:srgbClr val="000000"/>
              </a:solidFill>
              <a:latin typeface="Arial"/>
              <a:ea typeface="Arial"/>
              <a:cs typeface="Arial"/>
              <a:sym typeface="Arial"/>
            </a:endParaRPr>
          </a:p>
          <a:p>
            <a:pPr marL="381000" marR="0" lvl="0" indent="-190500" rtl="0">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A prominent back portion of the head,abnormally small jaw, a small mouth an upturned nose, narrow eyelid folds</a:t>
            </a:r>
            <a:endParaRPr sz="2200">
              <a:solidFill>
                <a:srgbClr val="000000"/>
              </a:solidFill>
              <a:latin typeface="Arial"/>
              <a:ea typeface="Arial"/>
              <a:cs typeface="Arial"/>
              <a:sym typeface="Arial"/>
            </a:endParaRPr>
          </a:p>
        </p:txBody>
      </p:sp>
      <p:pic>
        <p:nvPicPr>
          <p:cNvPr id="152" name="Shape 152"/>
          <p:cNvPicPr preferRelativeResize="0"/>
          <p:nvPr/>
        </p:nvPicPr>
        <p:blipFill>
          <a:blip r:embed="rId3">
            <a:alphaModFix/>
          </a:blip>
          <a:stretch>
            <a:fillRect/>
          </a:stretch>
        </p:blipFill>
        <p:spPr>
          <a:xfrm>
            <a:off x="656400" y="2655400"/>
            <a:ext cx="5704251" cy="3861075"/>
          </a:xfrm>
          <a:prstGeom prst="rect">
            <a:avLst/>
          </a:prstGeom>
          <a:noFill/>
          <a:ln>
            <a:noFill/>
          </a:ln>
        </p:spPr>
      </p:pic>
      <p:pic>
        <p:nvPicPr>
          <p:cNvPr id="153" name="Shape 153"/>
          <p:cNvPicPr preferRelativeResize="0"/>
          <p:nvPr/>
        </p:nvPicPr>
        <p:blipFill>
          <a:blip r:embed="rId4">
            <a:alphaModFix/>
          </a:blip>
          <a:stretch>
            <a:fillRect/>
          </a:stretch>
        </p:blipFill>
        <p:spPr>
          <a:xfrm>
            <a:off x="6607000" y="2759450"/>
            <a:ext cx="3048000" cy="406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420975" y="2981225"/>
            <a:ext cx="6612101" cy="4346699"/>
          </a:xfrm>
          <a:prstGeom prst="rect">
            <a:avLst/>
          </a:prstGeom>
          <a:noFill/>
          <a:ln>
            <a:noFill/>
          </a:ln>
        </p:spPr>
      </p:pic>
      <p:sp>
        <p:nvSpPr>
          <p:cNvPr id="159" name="Shape 159"/>
          <p:cNvSpPr txBox="1"/>
          <p:nvPr/>
        </p:nvSpPr>
        <p:spPr>
          <a:xfrm>
            <a:off x="420975" y="373363"/>
            <a:ext cx="5441400" cy="2499600"/>
          </a:xfrm>
          <a:prstGeom prst="rect">
            <a:avLst/>
          </a:prstGeom>
          <a:noFill/>
          <a:ln>
            <a:noFill/>
          </a:ln>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200">
                <a:solidFill>
                  <a:srgbClr val="000000"/>
                </a:solidFill>
                <a:latin typeface="Arial"/>
                <a:ea typeface="Arial"/>
                <a:cs typeface="Arial"/>
                <a:sym typeface="Arial"/>
              </a:rPr>
              <a:t>TRISOMY 13 (also known as </a:t>
            </a:r>
            <a:r>
              <a:rPr lang="en-US" sz="2200" b="1">
                <a:solidFill>
                  <a:srgbClr val="000000"/>
                </a:solidFill>
                <a:latin typeface="Arial"/>
                <a:ea typeface="Arial"/>
                <a:cs typeface="Arial"/>
                <a:sym typeface="Arial"/>
              </a:rPr>
              <a:t>Patau syndrome</a:t>
            </a:r>
            <a:r>
              <a:rPr lang="en-US" sz="2200">
                <a:solidFill>
                  <a:srgbClr val="000000"/>
                </a:solidFill>
                <a:latin typeface="Arial"/>
                <a:ea typeface="Arial"/>
                <a:cs typeface="Arial"/>
                <a:sym typeface="Arial"/>
              </a:rPr>
              <a:t>) - Of all babies born with the extra copy of chromosome 13 in all the cells of their body, around 50% die in the first month, and the rest within the first year </a:t>
            </a:r>
            <a:r>
              <a:rPr lang="en-US" sz="2200" b="1">
                <a:solidFill>
                  <a:srgbClr val="000000"/>
                </a:solidFill>
                <a:latin typeface="Arial"/>
                <a:ea typeface="Arial"/>
                <a:cs typeface="Arial"/>
                <a:sym typeface="Arial"/>
              </a:rPr>
              <a:t>Median survival age for children with Patau syndrome is 2.5 days</a:t>
            </a:r>
            <a:endParaRPr sz="2200" b="1">
              <a:solidFill>
                <a:srgbClr val="000000"/>
              </a:solidFill>
              <a:latin typeface="Arial"/>
              <a:ea typeface="Arial"/>
              <a:cs typeface="Arial"/>
              <a:sym typeface="Arial"/>
            </a:endParaRPr>
          </a:p>
        </p:txBody>
      </p:sp>
      <p:pic>
        <p:nvPicPr>
          <p:cNvPr id="160" name="Shape 160"/>
          <p:cNvPicPr preferRelativeResize="0"/>
          <p:nvPr/>
        </p:nvPicPr>
        <p:blipFill>
          <a:blip r:embed="rId4">
            <a:alphaModFix/>
          </a:blip>
          <a:stretch>
            <a:fillRect/>
          </a:stretch>
        </p:blipFill>
        <p:spPr>
          <a:xfrm>
            <a:off x="5935450" y="265100"/>
            <a:ext cx="3983375" cy="2716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42925" y="166050"/>
            <a:ext cx="9550500" cy="631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000"/>
              <a:t>Structural Problems with Chromosomes</a:t>
            </a:r>
            <a:endParaRPr sz="3000"/>
          </a:p>
        </p:txBody>
      </p:sp>
      <p:sp>
        <p:nvSpPr>
          <p:cNvPr id="166" name="Shape 166"/>
          <p:cNvSpPr txBox="1">
            <a:spLocks noGrp="1"/>
          </p:cNvSpPr>
          <p:nvPr>
            <p:ph type="body" idx="1"/>
          </p:nvPr>
        </p:nvSpPr>
        <p:spPr>
          <a:xfrm>
            <a:off x="304750" y="1066800"/>
            <a:ext cx="4578600" cy="31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2500" b="1" u="sng"/>
              <a:t>Deletion</a:t>
            </a:r>
            <a:r>
              <a:rPr lang="en-US" sz="2500"/>
              <a:t> - section of a chromosome is missing</a:t>
            </a:r>
            <a:endParaRPr sz="2500"/>
          </a:p>
          <a:p>
            <a:pPr marL="0" lvl="0" indent="0">
              <a:spcBef>
                <a:spcPts val="0"/>
              </a:spcBef>
              <a:spcAft>
                <a:spcPts val="0"/>
              </a:spcAft>
              <a:buNone/>
            </a:pPr>
            <a:r>
              <a:rPr lang="en-US" sz="2500"/>
              <a:t> </a:t>
            </a:r>
            <a:endParaRPr sz="2500"/>
          </a:p>
          <a:p>
            <a:pPr marL="0" lvl="0" indent="0">
              <a:spcBef>
                <a:spcPts val="0"/>
              </a:spcBef>
              <a:spcAft>
                <a:spcPts val="0"/>
              </a:spcAft>
              <a:buNone/>
            </a:pPr>
            <a:r>
              <a:rPr lang="en-US" sz="2500" b="1"/>
              <a:t>Cri-du-Chat syndrome</a:t>
            </a:r>
            <a:r>
              <a:rPr lang="en-US" sz="2500"/>
              <a:t> is  deletion of the 5p arm of chromosome 5</a:t>
            </a:r>
            <a:endParaRPr sz="2500"/>
          </a:p>
        </p:txBody>
      </p:sp>
      <p:pic>
        <p:nvPicPr>
          <p:cNvPr id="167" name="Shape 167" descr=" Photos show a boy with cri-du-chat syndrome. In parts a, b, c, and d of the image, he is two, four, nine, and 12 years of age, respectively."/>
          <p:cNvPicPr preferRelativeResize="0"/>
          <p:nvPr/>
        </p:nvPicPr>
        <p:blipFill rotWithShape="1">
          <a:blip r:embed="rId3">
            <a:alphaModFix/>
          </a:blip>
          <a:srcRect b="51423"/>
          <a:stretch/>
        </p:blipFill>
        <p:spPr>
          <a:xfrm>
            <a:off x="4883350" y="1140425"/>
            <a:ext cx="4578700" cy="2960150"/>
          </a:xfrm>
          <a:prstGeom prst="rect">
            <a:avLst/>
          </a:prstGeom>
          <a:noFill/>
          <a:ln>
            <a:noFill/>
          </a:ln>
        </p:spPr>
      </p:pic>
      <p:sp>
        <p:nvSpPr>
          <p:cNvPr id="168" name="Shape 168"/>
          <p:cNvSpPr txBox="1"/>
          <p:nvPr/>
        </p:nvSpPr>
        <p:spPr>
          <a:xfrm>
            <a:off x="1010075" y="4821750"/>
            <a:ext cx="3549900" cy="119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500" b="1"/>
              <a:t>Cat Eye Syndrome</a:t>
            </a:r>
            <a:r>
              <a:rPr lang="en-US" sz="2500"/>
              <a:t> -  duplication of the 22p</a:t>
            </a:r>
            <a:endParaRPr sz="2500"/>
          </a:p>
        </p:txBody>
      </p:sp>
      <p:pic>
        <p:nvPicPr>
          <p:cNvPr id="169" name="Shape 169"/>
          <p:cNvPicPr preferRelativeResize="0"/>
          <p:nvPr/>
        </p:nvPicPr>
        <p:blipFill>
          <a:blip r:embed="rId4">
            <a:alphaModFix/>
          </a:blip>
          <a:stretch>
            <a:fillRect/>
          </a:stretch>
        </p:blipFill>
        <p:spPr>
          <a:xfrm>
            <a:off x="5692350" y="4367100"/>
            <a:ext cx="2960701" cy="3141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305200" y="202400"/>
            <a:ext cx="4343100" cy="3659700"/>
          </a:xfrm>
          <a:prstGeom prst="rect">
            <a:avLst/>
          </a:prstGeom>
          <a:noFill/>
          <a:ln>
            <a:noFill/>
          </a:ln>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3466" u="sng"/>
              <a:t>Duplication</a:t>
            </a:r>
            <a:endParaRPr sz="3466" u="sng"/>
          </a:p>
          <a:p>
            <a:pPr marL="0" lvl="0" indent="0" rtl="0">
              <a:lnSpc>
                <a:spcPct val="100000"/>
              </a:lnSpc>
              <a:spcBef>
                <a:spcPts val="0"/>
              </a:spcBef>
              <a:spcAft>
                <a:spcPts val="0"/>
              </a:spcAft>
              <a:buNone/>
            </a:pPr>
            <a:endParaRPr sz="3466"/>
          </a:p>
          <a:p>
            <a:pPr marL="0" lvl="0" indent="0" rtl="0">
              <a:lnSpc>
                <a:spcPct val="100000"/>
              </a:lnSpc>
              <a:spcBef>
                <a:spcPts val="0"/>
              </a:spcBef>
              <a:spcAft>
                <a:spcPts val="0"/>
              </a:spcAft>
              <a:buNone/>
            </a:pPr>
            <a:r>
              <a:rPr lang="en-US" sz="2400" u="sng">
                <a:solidFill>
                  <a:srgbClr val="000000"/>
                </a:solidFill>
                <a:latin typeface="Arial"/>
                <a:ea typeface="Arial"/>
                <a:cs typeface="Arial"/>
                <a:sym typeface="Arial"/>
              </a:rPr>
              <a:t>Fragile X Syndrome</a:t>
            </a:r>
            <a:endParaRPr sz="2400" u="sng">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400">
              <a:solidFill>
                <a:srgbClr val="000000"/>
              </a:solidFill>
              <a:latin typeface="Arial"/>
              <a:ea typeface="Arial"/>
              <a:cs typeface="Arial"/>
              <a:sym typeface="Arial"/>
            </a:endParaRPr>
          </a:p>
          <a:p>
            <a:pPr marL="0" marR="0" lvl="0" indent="0" rtl="0">
              <a:lnSpc>
                <a:spcPct val="100000"/>
              </a:lnSpc>
              <a:spcBef>
                <a:spcPts val="0"/>
              </a:spcBef>
              <a:spcAft>
                <a:spcPts val="0"/>
              </a:spcAft>
              <a:buNone/>
            </a:pPr>
            <a:r>
              <a:rPr lang="en-US" sz="2400">
                <a:solidFill>
                  <a:srgbClr val="000000"/>
                </a:solidFill>
                <a:latin typeface="Arial"/>
                <a:ea typeface="Arial"/>
                <a:cs typeface="Arial"/>
                <a:sym typeface="Arial"/>
              </a:rPr>
              <a:t>caused by triplet repeats in a gene on the X chromosome  - the tip of the X chromosome </a:t>
            </a:r>
            <a:r>
              <a:rPr lang="en-US" sz="2400"/>
              <a:t>appears to be</a:t>
            </a:r>
            <a:r>
              <a:rPr lang="en-US" sz="2400">
                <a:solidFill>
                  <a:srgbClr val="000000"/>
                </a:solidFill>
                <a:latin typeface="Arial"/>
                <a:ea typeface="Arial"/>
                <a:cs typeface="Arial"/>
                <a:sym typeface="Arial"/>
              </a:rPr>
              <a:t> attached only by a small thread </a:t>
            </a:r>
            <a:endParaRPr sz="2400">
              <a:solidFill>
                <a:srgbClr val="000000"/>
              </a:solidFill>
              <a:latin typeface="Arial"/>
              <a:ea typeface="Arial"/>
              <a:cs typeface="Arial"/>
              <a:sym typeface="Arial"/>
            </a:endParaRPr>
          </a:p>
          <a:p>
            <a:pPr marL="0" marR="0" lvl="0" indent="0" rtl="0">
              <a:lnSpc>
                <a:spcPct val="100000"/>
              </a:lnSpc>
              <a:spcBef>
                <a:spcPts val="0"/>
              </a:spcBef>
              <a:spcAft>
                <a:spcPts val="0"/>
              </a:spcAft>
              <a:buNone/>
            </a:pPr>
            <a:endParaRPr sz="2666">
              <a:solidFill>
                <a:srgbClr val="000000"/>
              </a:solidFill>
              <a:latin typeface="Arial"/>
              <a:ea typeface="Arial"/>
              <a:cs typeface="Arial"/>
              <a:sym typeface="Arial"/>
            </a:endParaRPr>
          </a:p>
        </p:txBody>
      </p:sp>
      <p:pic>
        <p:nvPicPr>
          <p:cNvPr id="175" name="Shape 175"/>
          <p:cNvPicPr preferRelativeResize="0"/>
          <p:nvPr/>
        </p:nvPicPr>
        <p:blipFill rotWithShape="1">
          <a:blip r:embed="rId3">
            <a:alphaModFix/>
          </a:blip>
          <a:srcRect l="16903" r="23868"/>
          <a:stretch/>
        </p:blipFill>
        <p:spPr>
          <a:xfrm>
            <a:off x="8306275" y="318000"/>
            <a:ext cx="1769125" cy="4678675"/>
          </a:xfrm>
          <a:prstGeom prst="rect">
            <a:avLst/>
          </a:prstGeom>
          <a:noFill/>
          <a:ln>
            <a:noFill/>
          </a:ln>
        </p:spPr>
      </p:pic>
      <p:pic>
        <p:nvPicPr>
          <p:cNvPr id="176" name="Shape 176"/>
          <p:cNvPicPr preferRelativeResize="0"/>
          <p:nvPr/>
        </p:nvPicPr>
        <p:blipFill>
          <a:blip r:embed="rId4">
            <a:alphaModFix/>
          </a:blip>
          <a:stretch>
            <a:fillRect/>
          </a:stretch>
        </p:blipFill>
        <p:spPr>
          <a:xfrm>
            <a:off x="4867888" y="202400"/>
            <a:ext cx="3468876" cy="3207250"/>
          </a:xfrm>
          <a:prstGeom prst="rect">
            <a:avLst/>
          </a:prstGeom>
          <a:noFill/>
          <a:ln>
            <a:noFill/>
          </a:ln>
        </p:spPr>
      </p:pic>
      <p:sp>
        <p:nvSpPr>
          <p:cNvPr id="177" name="Shape 177"/>
          <p:cNvSpPr txBox="1"/>
          <p:nvPr/>
        </p:nvSpPr>
        <p:spPr>
          <a:xfrm>
            <a:off x="305200" y="5069550"/>
            <a:ext cx="3727500" cy="194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666">
                <a:solidFill>
                  <a:schemeClr val="dk1"/>
                </a:solidFill>
              </a:rPr>
              <a:t>the number of repeats of the gene determines the severity of the disease</a:t>
            </a:r>
            <a:endParaRPr/>
          </a:p>
        </p:txBody>
      </p:sp>
      <p:pic>
        <p:nvPicPr>
          <p:cNvPr id="178" name="Shape 178"/>
          <p:cNvPicPr preferRelativeResize="0"/>
          <p:nvPr/>
        </p:nvPicPr>
        <p:blipFill>
          <a:blip r:embed="rId5">
            <a:alphaModFix/>
          </a:blip>
          <a:stretch>
            <a:fillRect/>
          </a:stretch>
        </p:blipFill>
        <p:spPr>
          <a:xfrm>
            <a:off x="4246375" y="4554400"/>
            <a:ext cx="5829026" cy="2777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p:nvPr/>
        </p:nvSpPr>
        <p:spPr>
          <a:xfrm>
            <a:off x="285850" y="320825"/>
            <a:ext cx="8778300" cy="1413600"/>
          </a:xfrm>
          <a:prstGeom prst="rect">
            <a:avLst/>
          </a:prstGeom>
          <a:noFill/>
          <a:ln>
            <a:noFill/>
          </a:ln>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800">
                <a:solidFill>
                  <a:srgbClr val="000000"/>
                </a:solidFill>
                <a:latin typeface="Arial"/>
                <a:ea typeface="Arial"/>
                <a:cs typeface="Arial"/>
                <a:sym typeface="Arial"/>
              </a:rPr>
              <a:t>When Mendel crossed his F1 generation: </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                 </a:t>
            </a:r>
            <a:r>
              <a:rPr lang="en-US" sz="2800"/>
              <a:t/>
            </a:r>
            <a:br>
              <a:rPr lang="en-US" sz="2800"/>
            </a:br>
            <a:r>
              <a:rPr lang="en-US" sz="2800"/>
              <a:t>           RrYy</a:t>
            </a:r>
            <a:r>
              <a:rPr lang="en-US" sz="2800">
                <a:solidFill>
                  <a:srgbClr val="000000"/>
                </a:solidFill>
                <a:latin typeface="Arial"/>
                <a:ea typeface="Arial"/>
                <a:cs typeface="Arial"/>
                <a:sym typeface="Arial"/>
              </a:rPr>
              <a:t> x </a:t>
            </a:r>
            <a:r>
              <a:rPr lang="en-US" sz="2800"/>
              <a:t>RrYy</a:t>
            </a:r>
            <a:r>
              <a:rPr lang="en-US" sz="2800">
                <a:solidFill>
                  <a:srgbClr val="000000"/>
                </a:solidFill>
                <a:latin typeface="Arial"/>
                <a:ea typeface="Arial"/>
                <a:cs typeface="Arial"/>
                <a:sym typeface="Arial"/>
              </a:rPr>
              <a:t>, he got a 9:3:3:1 ratio</a:t>
            </a:r>
            <a:endParaRPr sz="2800"/>
          </a:p>
          <a:p>
            <a:pPr marL="0" lvl="0" indent="0" rtl="0">
              <a:lnSpc>
                <a:spcPct val="100000"/>
              </a:lnSpc>
              <a:spcBef>
                <a:spcPts val="0"/>
              </a:spcBef>
              <a:spcAft>
                <a:spcPts val="0"/>
              </a:spcAft>
              <a:buNone/>
            </a:pPr>
            <a:endParaRPr sz="2800"/>
          </a:p>
        </p:txBody>
      </p:sp>
      <p:pic>
        <p:nvPicPr>
          <p:cNvPr id="35" name="Shape 35" descr="Image result for independent assortment"/>
          <p:cNvPicPr preferRelativeResize="0"/>
          <p:nvPr/>
        </p:nvPicPr>
        <p:blipFill>
          <a:blip r:embed="rId3">
            <a:alphaModFix/>
          </a:blip>
          <a:stretch>
            <a:fillRect/>
          </a:stretch>
        </p:blipFill>
        <p:spPr>
          <a:xfrm>
            <a:off x="285850" y="2266175"/>
            <a:ext cx="7447625" cy="4394100"/>
          </a:xfrm>
          <a:prstGeom prst="rect">
            <a:avLst/>
          </a:prstGeom>
          <a:noFill/>
          <a:ln>
            <a:noFill/>
          </a:ln>
        </p:spPr>
      </p:pic>
      <p:sp>
        <p:nvSpPr>
          <p:cNvPr id="36" name="Shape 36"/>
          <p:cNvSpPr txBox="1"/>
          <p:nvPr/>
        </p:nvSpPr>
        <p:spPr>
          <a:xfrm>
            <a:off x="7793450" y="2416675"/>
            <a:ext cx="2254800" cy="363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700"/>
              <a:t>This ratio does not hold true when genes are located on the same chromosome</a:t>
            </a:r>
            <a:endParaRPr sz="2700"/>
          </a:p>
        </p:txBody>
      </p:sp>
      <p:sp>
        <p:nvSpPr>
          <p:cNvPr id="37" name="Shape 37"/>
          <p:cNvSpPr txBox="1"/>
          <p:nvPr/>
        </p:nvSpPr>
        <p:spPr>
          <a:xfrm>
            <a:off x="219700" y="6267125"/>
            <a:ext cx="7573800" cy="5667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INDEPENDENT ASSORTMENT</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7112000" y="304800"/>
            <a:ext cx="2986899" cy="4678675"/>
          </a:xfrm>
          <a:prstGeom prst="rect">
            <a:avLst/>
          </a:prstGeom>
          <a:noFill/>
          <a:ln>
            <a:noFill/>
          </a:ln>
        </p:spPr>
      </p:pic>
      <p:pic>
        <p:nvPicPr>
          <p:cNvPr id="184" name="Shape 184"/>
          <p:cNvPicPr preferRelativeResize="0"/>
          <p:nvPr/>
        </p:nvPicPr>
        <p:blipFill>
          <a:blip r:embed="rId4">
            <a:alphaModFix/>
          </a:blip>
          <a:stretch>
            <a:fillRect/>
          </a:stretch>
        </p:blipFill>
        <p:spPr>
          <a:xfrm>
            <a:off x="0" y="203200"/>
            <a:ext cx="7791149" cy="7203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289075" y="242800"/>
            <a:ext cx="9435300" cy="169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600" u="sng"/>
              <a:t>Translocation</a:t>
            </a:r>
            <a:r>
              <a:rPr lang="en-US" sz="2600"/>
              <a:t> - a piece of one chromosome breaks off and attaches to another.  Depending on where the break occurs, this may not be symptomatic.</a:t>
            </a:r>
            <a:endParaRPr sz="2600"/>
          </a:p>
        </p:txBody>
      </p:sp>
      <p:sp>
        <p:nvSpPr>
          <p:cNvPr id="190" name="Shape 190"/>
          <p:cNvSpPr txBox="1"/>
          <p:nvPr/>
        </p:nvSpPr>
        <p:spPr>
          <a:xfrm>
            <a:off x="289075" y="2162275"/>
            <a:ext cx="5157000" cy="344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600" u="sng"/>
              <a:t>Inversion</a:t>
            </a:r>
            <a:r>
              <a:rPr lang="en-US" sz="2600"/>
              <a:t> - a piece breaks off and reverses, then reattaches, this can be quite damaging because the underlying DNA code is now reversed and will not be readable.</a:t>
            </a:r>
            <a:endParaRPr sz="2600"/>
          </a:p>
        </p:txBody>
      </p:sp>
      <p:pic>
        <p:nvPicPr>
          <p:cNvPr id="191" name="Shape 191" descr="Image result for inversion chromosome"/>
          <p:cNvPicPr preferRelativeResize="0"/>
          <p:nvPr/>
        </p:nvPicPr>
        <p:blipFill rotWithShape="1">
          <a:blip r:embed="rId3">
            <a:alphaModFix/>
          </a:blip>
          <a:srcRect r="45480"/>
          <a:stretch/>
        </p:blipFill>
        <p:spPr>
          <a:xfrm>
            <a:off x="5688900" y="1584125"/>
            <a:ext cx="4174326" cy="58164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58450" y="185000"/>
            <a:ext cx="7377300" cy="58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Other Human Genetic Disorders</a:t>
            </a:r>
            <a:endParaRPr sz="2400"/>
          </a:p>
        </p:txBody>
      </p:sp>
      <p:sp>
        <p:nvSpPr>
          <p:cNvPr id="197" name="Shape 197"/>
          <p:cNvSpPr txBox="1"/>
          <p:nvPr/>
        </p:nvSpPr>
        <p:spPr>
          <a:xfrm>
            <a:off x="462538" y="878775"/>
            <a:ext cx="4116300" cy="292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Autosomal recessive</a:t>
            </a:r>
            <a:endParaRPr sz="1800"/>
          </a:p>
          <a:p>
            <a:pPr marL="0" lvl="0" indent="0">
              <a:spcBef>
                <a:spcPts val="0"/>
              </a:spcBef>
              <a:spcAft>
                <a:spcPts val="0"/>
              </a:spcAft>
              <a:buNone/>
            </a:pPr>
            <a:endParaRPr sz="1800"/>
          </a:p>
          <a:p>
            <a:pPr marL="0" lvl="0" indent="0">
              <a:spcBef>
                <a:spcPts val="0"/>
              </a:spcBef>
              <a:spcAft>
                <a:spcPts val="0"/>
              </a:spcAft>
              <a:buNone/>
            </a:pPr>
            <a:r>
              <a:rPr lang="en-US" sz="1800"/>
              <a:t>Tay Sachs - lysosomal storage disorder</a:t>
            </a:r>
            <a:endParaRPr sz="1800"/>
          </a:p>
          <a:p>
            <a:pPr marL="0" lvl="0" indent="0">
              <a:spcBef>
                <a:spcPts val="0"/>
              </a:spcBef>
              <a:spcAft>
                <a:spcPts val="0"/>
              </a:spcAft>
              <a:buNone/>
            </a:pPr>
            <a:endParaRPr sz="1800"/>
          </a:p>
          <a:p>
            <a:pPr marL="0" lvl="0" indent="0">
              <a:spcBef>
                <a:spcPts val="0"/>
              </a:spcBef>
              <a:spcAft>
                <a:spcPts val="0"/>
              </a:spcAft>
              <a:buNone/>
            </a:pPr>
            <a:r>
              <a:rPr lang="en-US" sz="1800"/>
              <a:t>Cystic Fibrosis  - cell membrane disorder</a:t>
            </a:r>
            <a:endParaRPr sz="1800"/>
          </a:p>
          <a:p>
            <a:pPr marL="0" lvl="0" indent="0">
              <a:spcBef>
                <a:spcPts val="0"/>
              </a:spcBef>
              <a:spcAft>
                <a:spcPts val="0"/>
              </a:spcAft>
              <a:buNone/>
            </a:pPr>
            <a:endParaRPr sz="1800"/>
          </a:p>
          <a:p>
            <a:pPr marL="0" lvl="0" indent="0">
              <a:spcBef>
                <a:spcPts val="0"/>
              </a:spcBef>
              <a:spcAft>
                <a:spcPts val="0"/>
              </a:spcAft>
              <a:buNone/>
            </a:pPr>
            <a:r>
              <a:rPr lang="en-US" sz="1800"/>
              <a:t>Sickle Cell Anemia  (codominant)</a:t>
            </a:r>
            <a:endParaRPr sz="1800"/>
          </a:p>
        </p:txBody>
      </p:sp>
      <p:pic>
        <p:nvPicPr>
          <p:cNvPr id="198" name="Shape 198" descr="Image result for Tay sachs"/>
          <p:cNvPicPr preferRelativeResize="0"/>
          <p:nvPr/>
        </p:nvPicPr>
        <p:blipFill>
          <a:blip r:embed="rId3">
            <a:alphaModFix/>
          </a:blip>
          <a:stretch>
            <a:fillRect/>
          </a:stretch>
        </p:blipFill>
        <p:spPr>
          <a:xfrm>
            <a:off x="5966500" y="185000"/>
            <a:ext cx="3376400" cy="3765200"/>
          </a:xfrm>
          <a:prstGeom prst="rect">
            <a:avLst/>
          </a:prstGeom>
          <a:noFill/>
          <a:ln>
            <a:noFill/>
          </a:ln>
        </p:spPr>
      </p:pic>
      <p:pic>
        <p:nvPicPr>
          <p:cNvPr id="199" name="Shape 199" descr="Image result for autosomal recessive pedigree"/>
          <p:cNvPicPr preferRelativeResize="0"/>
          <p:nvPr/>
        </p:nvPicPr>
        <p:blipFill>
          <a:blip r:embed="rId4">
            <a:alphaModFix/>
          </a:blip>
          <a:stretch>
            <a:fillRect/>
          </a:stretch>
        </p:blipFill>
        <p:spPr>
          <a:xfrm>
            <a:off x="5053025" y="4045450"/>
            <a:ext cx="5018325" cy="3574550"/>
          </a:xfrm>
          <a:prstGeom prst="rect">
            <a:avLst/>
          </a:prstGeom>
          <a:noFill/>
          <a:ln>
            <a:noFill/>
          </a:ln>
        </p:spPr>
      </p:pic>
      <p:pic>
        <p:nvPicPr>
          <p:cNvPr id="200" name="Shape 200" descr="Image result for Tay sachs"/>
          <p:cNvPicPr preferRelativeResize="0"/>
          <p:nvPr/>
        </p:nvPicPr>
        <p:blipFill>
          <a:blip r:embed="rId5">
            <a:alphaModFix/>
          </a:blip>
          <a:stretch>
            <a:fillRect/>
          </a:stretch>
        </p:blipFill>
        <p:spPr>
          <a:xfrm>
            <a:off x="523063" y="4103275"/>
            <a:ext cx="3995225" cy="2987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208125" y="254400"/>
            <a:ext cx="5434500" cy="6151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Autosomal Dominant Disorders  (Affected individuals are DD or Dd)</a:t>
            </a:r>
            <a:endParaRPr sz="2400"/>
          </a:p>
          <a:p>
            <a:pPr marL="0" lvl="0" indent="0">
              <a:spcBef>
                <a:spcPts val="0"/>
              </a:spcBef>
              <a:spcAft>
                <a:spcPts val="0"/>
              </a:spcAft>
              <a:buNone/>
            </a:pPr>
            <a:endParaRPr sz="2400"/>
          </a:p>
          <a:p>
            <a:pPr marL="0" lvl="0" indent="0">
              <a:spcBef>
                <a:spcPts val="0"/>
              </a:spcBef>
              <a:spcAft>
                <a:spcPts val="0"/>
              </a:spcAft>
              <a:buNone/>
            </a:pPr>
            <a:r>
              <a:rPr lang="en-US" sz="2400"/>
              <a:t>Dwarfism    </a:t>
            </a:r>
            <a:endParaRPr sz="2400"/>
          </a:p>
          <a:p>
            <a:pPr marL="0" lvl="0" indent="0">
              <a:spcBef>
                <a:spcPts val="0"/>
              </a:spcBef>
              <a:spcAft>
                <a:spcPts val="0"/>
              </a:spcAft>
              <a:buNone/>
            </a:pPr>
            <a:endParaRPr sz="2400"/>
          </a:p>
          <a:p>
            <a:pPr marL="0" lvl="0" indent="0">
              <a:spcBef>
                <a:spcPts val="0"/>
              </a:spcBef>
              <a:spcAft>
                <a:spcPts val="0"/>
              </a:spcAft>
              <a:buNone/>
            </a:pPr>
            <a:r>
              <a:rPr lang="en-US" sz="2400"/>
              <a:t>Huntington’s Disease </a:t>
            </a:r>
            <a:br>
              <a:rPr lang="en-US" sz="2400"/>
            </a:br>
            <a:endParaRPr sz="2400"/>
          </a:p>
          <a:p>
            <a:pPr marL="0" lvl="0" indent="0">
              <a:spcBef>
                <a:spcPts val="0"/>
              </a:spcBef>
              <a:spcAft>
                <a:spcPts val="0"/>
              </a:spcAft>
              <a:buNone/>
            </a:pPr>
            <a:r>
              <a:rPr lang="en-US" sz="2400"/>
              <a:t>Polydactyly</a:t>
            </a:r>
            <a:endParaRPr sz="2400"/>
          </a:p>
        </p:txBody>
      </p:sp>
      <p:pic>
        <p:nvPicPr>
          <p:cNvPr id="206" name="Shape 206" descr="Image result for autosomal dominant pedigree"/>
          <p:cNvPicPr preferRelativeResize="0"/>
          <p:nvPr/>
        </p:nvPicPr>
        <p:blipFill>
          <a:blip r:embed="rId3">
            <a:alphaModFix/>
          </a:blip>
          <a:stretch>
            <a:fillRect/>
          </a:stretch>
        </p:blipFill>
        <p:spPr>
          <a:xfrm>
            <a:off x="5952275" y="184998"/>
            <a:ext cx="3864700" cy="3827350"/>
          </a:xfrm>
          <a:prstGeom prst="rect">
            <a:avLst/>
          </a:prstGeom>
          <a:noFill/>
          <a:ln>
            <a:noFill/>
          </a:ln>
        </p:spPr>
      </p:pic>
      <p:pic>
        <p:nvPicPr>
          <p:cNvPr id="207" name="Shape 207"/>
          <p:cNvPicPr preferRelativeResize="0"/>
          <p:nvPr/>
        </p:nvPicPr>
        <p:blipFill>
          <a:blip r:embed="rId4">
            <a:alphaModFix/>
          </a:blip>
          <a:stretch>
            <a:fillRect/>
          </a:stretch>
        </p:blipFill>
        <p:spPr>
          <a:xfrm>
            <a:off x="469275" y="3727972"/>
            <a:ext cx="2837975" cy="3710650"/>
          </a:xfrm>
          <a:prstGeom prst="rect">
            <a:avLst/>
          </a:prstGeom>
          <a:noFill/>
          <a:ln>
            <a:noFill/>
          </a:ln>
        </p:spPr>
      </p:pic>
      <p:pic>
        <p:nvPicPr>
          <p:cNvPr id="208" name="Shape 208" descr="Image result for dwarfism"/>
          <p:cNvPicPr preferRelativeResize="0"/>
          <p:nvPr/>
        </p:nvPicPr>
        <p:blipFill rotWithShape="1">
          <a:blip r:embed="rId5">
            <a:alphaModFix/>
          </a:blip>
          <a:srcRect b="10857"/>
          <a:stretch/>
        </p:blipFill>
        <p:spPr>
          <a:xfrm>
            <a:off x="3435775" y="3727975"/>
            <a:ext cx="3288449" cy="3710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242825" y="231250"/>
            <a:ext cx="3700200" cy="225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600" b="1"/>
              <a:t>Sex Linked Disorders</a:t>
            </a:r>
            <a:endParaRPr sz="2600" b="1"/>
          </a:p>
          <a:p>
            <a:pPr marL="0" lvl="0" indent="0">
              <a:spcBef>
                <a:spcPts val="0"/>
              </a:spcBef>
              <a:spcAft>
                <a:spcPts val="0"/>
              </a:spcAft>
              <a:buNone/>
            </a:pPr>
            <a:endParaRPr sz="2600"/>
          </a:p>
          <a:p>
            <a:pPr marL="0" lvl="0" indent="0">
              <a:spcBef>
                <a:spcPts val="0"/>
              </a:spcBef>
              <a:spcAft>
                <a:spcPts val="0"/>
              </a:spcAft>
              <a:buNone/>
            </a:pPr>
            <a:r>
              <a:rPr lang="en-US" sz="2600"/>
              <a:t>Colorblindness   </a:t>
            </a:r>
            <a:endParaRPr sz="2600"/>
          </a:p>
          <a:p>
            <a:pPr marL="0" lvl="0" indent="0">
              <a:spcBef>
                <a:spcPts val="0"/>
              </a:spcBef>
              <a:spcAft>
                <a:spcPts val="0"/>
              </a:spcAft>
              <a:buNone/>
            </a:pPr>
            <a:endParaRPr sz="2600"/>
          </a:p>
          <a:p>
            <a:pPr marL="0" lvl="0" indent="0">
              <a:spcBef>
                <a:spcPts val="0"/>
              </a:spcBef>
              <a:spcAft>
                <a:spcPts val="0"/>
              </a:spcAft>
              <a:buNone/>
            </a:pPr>
            <a:r>
              <a:rPr lang="en-US" sz="2600"/>
              <a:t>Hemophilia</a:t>
            </a:r>
            <a:endParaRPr sz="2600"/>
          </a:p>
        </p:txBody>
      </p:sp>
      <p:pic>
        <p:nvPicPr>
          <p:cNvPr id="214" name="Shape 214"/>
          <p:cNvPicPr preferRelativeResize="0"/>
          <p:nvPr/>
        </p:nvPicPr>
        <p:blipFill>
          <a:blip r:embed="rId3">
            <a:alphaModFix/>
          </a:blip>
          <a:stretch>
            <a:fillRect/>
          </a:stretch>
        </p:blipFill>
        <p:spPr>
          <a:xfrm>
            <a:off x="4334413" y="476700"/>
            <a:ext cx="5731650" cy="1627150"/>
          </a:xfrm>
          <a:prstGeom prst="rect">
            <a:avLst/>
          </a:prstGeom>
          <a:noFill/>
          <a:ln>
            <a:noFill/>
          </a:ln>
        </p:spPr>
      </p:pic>
      <p:pic>
        <p:nvPicPr>
          <p:cNvPr id="215" name="Shape 215"/>
          <p:cNvPicPr preferRelativeResize="0"/>
          <p:nvPr/>
        </p:nvPicPr>
        <p:blipFill>
          <a:blip r:embed="rId4">
            <a:alphaModFix/>
          </a:blip>
          <a:stretch>
            <a:fillRect/>
          </a:stretch>
        </p:blipFill>
        <p:spPr>
          <a:xfrm>
            <a:off x="470513" y="3570975"/>
            <a:ext cx="3244825" cy="3371626"/>
          </a:xfrm>
          <a:prstGeom prst="rect">
            <a:avLst/>
          </a:prstGeom>
          <a:noFill/>
          <a:ln>
            <a:noFill/>
          </a:ln>
        </p:spPr>
      </p:pic>
      <p:pic>
        <p:nvPicPr>
          <p:cNvPr id="216" name="Shape 216"/>
          <p:cNvPicPr preferRelativeResize="0"/>
          <p:nvPr/>
        </p:nvPicPr>
        <p:blipFill>
          <a:blip r:embed="rId5">
            <a:alphaModFix/>
          </a:blip>
          <a:stretch>
            <a:fillRect/>
          </a:stretch>
        </p:blipFill>
        <p:spPr>
          <a:xfrm>
            <a:off x="4629788" y="2930600"/>
            <a:ext cx="5140925" cy="4282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descr="HumanChimpGenomes630.jpg"/>
          <p:cNvPicPr preferRelativeResize="0"/>
          <p:nvPr/>
        </p:nvPicPr>
        <p:blipFill>
          <a:blip r:embed="rId3">
            <a:alphaModFix/>
          </a:blip>
          <a:stretch>
            <a:fillRect/>
          </a:stretch>
        </p:blipFill>
        <p:spPr>
          <a:xfrm>
            <a:off x="1166350" y="762100"/>
            <a:ext cx="7316404" cy="5523900"/>
          </a:xfrm>
          <a:prstGeom prst="rect">
            <a:avLst/>
          </a:prstGeom>
          <a:noFill/>
          <a:ln>
            <a:noFill/>
          </a:ln>
        </p:spPr>
      </p:pic>
      <p:sp>
        <p:nvSpPr>
          <p:cNvPr id="222" name="Shape 222"/>
          <p:cNvSpPr txBox="1"/>
          <p:nvPr/>
        </p:nvSpPr>
        <p:spPr>
          <a:xfrm>
            <a:off x="567050" y="6286000"/>
            <a:ext cx="9071700" cy="118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solidFill>
                  <a:schemeClr val="dk1"/>
                </a:solidFill>
              </a:rPr>
              <a:t>Fun Fact!  </a:t>
            </a:r>
            <a:r>
              <a:rPr lang="en-US" sz="2400"/>
              <a:t>The chimpanzee has 48 chromosomes, humans have 46. One hypothesis for this difference is that two chromosomes fused together in a distant ancestor.</a:t>
            </a:r>
            <a:endParaRPr sz="2400"/>
          </a:p>
        </p:txBody>
      </p:sp>
      <p:sp>
        <p:nvSpPr>
          <p:cNvPr id="223" name="Shape 223"/>
          <p:cNvSpPr txBox="1"/>
          <p:nvPr/>
        </p:nvSpPr>
        <p:spPr>
          <a:xfrm>
            <a:off x="237350" y="162400"/>
            <a:ext cx="9731100" cy="59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Why do our closest relatives have more chromosomes than we do?</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304800"/>
            <a:ext cx="9626600" cy="9906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4266">
                <a:solidFill>
                  <a:srgbClr val="000000"/>
                </a:solidFill>
                <a:latin typeface="Arial"/>
                <a:ea typeface="Arial"/>
                <a:cs typeface="Arial"/>
                <a:sym typeface="Arial"/>
              </a:rPr>
              <a:t>A return to Drosophila....</a:t>
            </a:r>
            <a:endParaRPr sz="4266">
              <a:solidFill>
                <a:srgbClr val="000000"/>
              </a:solidFill>
              <a:latin typeface="Arial"/>
              <a:ea typeface="Arial"/>
              <a:cs typeface="Arial"/>
              <a:sym typeface="Arial"/>
            </a:endParaRPr>
          </a:p>
        </p:txBody>
      </p:sp>
      <p:sp>
        <p:nvSpPr>
          <p:cNvPr id="43" name="Shape 43"/>
          <p:cNvSpPr txBox="1"/>
          <p:nvPr/>
        </p:nvSpPr>
        <p:spPr>
          <a:xfrm>
            <a:off x="385750" y="1145075"/>
            <a:ext cx="7743000" cy="240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Thomas Hunt Morgan studied fruit flies and found that in some crosses, expected outcomes weren't happening.   </a:t>
            </a:r>
            <a:endParaRPr sz="2400"/>
          </a:p>
          <a:p>
            <a:pPr marL="0" lvl="0" indent="0">
              <a:spcBef>
                <a:spcPts val="0"/>
              </a:spcBef>
              <a:spcAft>
                <a:spcPts val="0"/>
              </a:spcAft>
              <a:buNone/>
            </a:pPr>
            <a:endParaRPr sz="2400"/>
          </a:p>
          <a:p>
            <a:pPr marL="0" lvl="0" indent="0" rtl="0">
              <a:spcBef>
                <a:spcPts val="0"/>
              </a:spcBef>
              <a:spcAft>
                <a:spcPts val="0"/>
              </a:spcAft>
              <a:buNone/>
            </a:pPr>
            <a:r>
              <a:rPr lang="en-US" sz="2400"/>
              <a:t>In this cross  GgBb x ggbb, he did not get a</a:t>
            </a:r>
            <a:br>
              <a:rPr lang="en-US" sz="2400"/>
            </a:br>
            <a:r>
              <a:rPr lang="en-US" sz="2400"/>
              <a:t>                   ¼ , ¼ , ¼, ¼    ratio.</a:t>
            </a:r>
            <a:endParaRPr sz="2400"/>
          </a:p>
          <a:p>
            <a:pPr marL="0" lvl="0" indent="0" rtl="0">
              <a:spcBef>
                <a:spcPts val="0"/>
              </a:spcBef>
              <a:spcAft>
                <a:spcPts val="0"/>
              </a:spcAft>
              <a:buNone/>
            </a:pPr>
            <a:endParaRPr sz="2400"/>
          </a:p>
          <a:p>
            <a:pPr marL="0" lvl="0" indent="0">
              <a:spcBef>
                <a:spcPts val="0"/>
              </a:spcBef>
              <a:spcAft>
                <a:spcPts val="0"/>
              </a:spcAft>
              <a:buNone/>
            </a:pPr>
            <a:endParaRPr sz="2400"/>
          </a:p>
        </p:txBody>
      </p:sp>
      <p:pic>
        <p:nvPicPr>
          <p:cNvPr id="44" name="Shape 44"/>
          <p:cNvPicPr preferRelativeResize="0"/>
          <p:nvPr/>
        </p:nvPicPr>
        <p:blipFill>
          <a:blip r:embed="rId3">
            <a:alphaModFix/>
          </a:blip>
          <a:stretch>
            <a:fillRect/>
          </a:stretch>
        </p:blipFill>
        <p:spPr>
          <a:xfrm>
            <a:off x="715838" y="4161201"/>
            <a:ext cx="6156226" cy="2695925"/>
          </a:xfrm>
          <a:prstGeom prst="rect">
            <a:avLst/>
          </a:prstGeom>
          <a:noFill/>
          <a:ln>
            <a:noFill/>
          </a:ln>
        </p:spPr>
      </p:pic>
      <p:pic>
        <p:nvPicPr>
          <p:cNvPr id="45" name="Shape 45"/>
          <p:cNvPicPr preferRelativeResize="0"/>
          <p:nvPr/>
        </p:nvPicPr>
        <p:blipFill>
          <a:blip r:embed="rId4">
            <a:alphaModFix/>
          </a:blip>
          <a:stretch>
            <a:fillRect/>
          </a:stretch>
        </p:blipFill>
        <p:spPr>
          <a:xfrm>
            <a:off x="7491750" y="304800"/>
            <a:ext cx="25908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97600" y="169525"/>
            <a:ext cx="8652600" cy="74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What is up with all those letters?</a:t>
            </a:r>
            <a:endParaRPr/>
          </a:p>
        </p:txBody>
      </p:sp>
      <p:pic>
        <p:nvPicPr>
          <p:cNvPr id="51" name="Shape 51"/>
          <p:cNvPicPr preferRelativeResize="0"/>
          <p:nvPr/>
        </p:nvPicPr>
        <p:blipFill>
          <a:blip r:embed="rId3">
            <a:alphaModFix/>
          </a:blip>
          <a:stretch>
            <a:fillRect/>
          </a:stretch>
        </p:blipFill>
        <p:spPr>
          <a:xfrm>
            <a:off x="647800" y="1203601"/>
            <a:ext cx="8579600" cy="5120075"/>
          </a:xfrm>
          <a:prstGeom prst="rect">
            <a:avLst/>
          </a:prstGeom>
          <a:noFill/>
          <a:ln>
            <a:noFill/>
          </a:ln>
        </p:spPr>
      </p:pic>
      <p:sp>
        <p:nvSpPr>
          <p:cNvPr id="52" name="Shape 52"/>
          <p:cNvSpPr txBox="1"/>
          <p:nvPr/>
        </p:nvSpPr>
        <p:spPr>
          <a:xfrm>
            <a:off x="5872800" y="5974250"/>
            <a:ext cx="3982500" cy="1296300"/>
          </a:xfrm>
          <a:prstGeom prst="rect">
            <a:avLst/>
          </a:prstGeom>
          <a:noFill/>
          <a:ln w="9525" cap="flat" cmpd="sng">
            <a:solidFill>
              <a:srgbClr val="85200C"/>
            </a:solidFill>
            <a:prstDash val="solid"/>
            <a:round/>
            <a:headEnd type="none" w="med" len="med"/>
            <a:tailEnd type="none" w="med" len="med"/>
          </a:ln>
        </p:spPr>
        <p:txBody>
          <a:bodyPr spcFirstLastPara="1" wrap="square" lIns="91425" tIns="91425" rIns="91425" bIns="91425" anchor="t" anchorCtr="0">
            <a:noAutofit/>
          </a:bodyPr>
          <a:lstStyle/>
          <a:p>
            <a:pPr marL="0" lvl="0" indent="0" rtl="0">
              <a:spcBef>
                <a:spcPts val="0"/>
              </a:spcBef>
              <a:spcAft>
                <a:spcPts val="0"/>
              </a:spcAft>
              <a:buNone/>
            </a:pPr>
            <a:r>
              <a:rPr lang="en-US" sz="1800"/>
              <a:t>or just use the old fashioned way</a:t>
            </a:r>
            <a:endParaRPr sz="1800"/>
          </a:p>
          <a:p>
            <a:pPr marL="0" lvl="0" indent="0" rtl="0">
              <a:spcBef>
                <a:spcPts val="0"/>
              </a:spcBef>
              <a:spcAft>
                <a:spcPts val="0"/>
              </a:spcAft>
              <a:buNone/>
            </a:pPr>
            <a:endParaRPr sz="3000"/>
          </a:p>
          <a:p>
            <a:pPr marL="0" lvl="0" indent="0">
              <a:spcBef>
                <a:spcPts val="0"/>
              </a:spcBef>
              <a:spcAft>
                <a:spcPts val="0"/>
              </a:spcAft>
              <a:buNone/>
            </a:pPr>
            <a:r>
              <a:rPr lang="en-US" sz="3000"/>
              <a:t>GgB b   x   gg b b</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248450" y="307075"/>
            <a:ext cx="9550500" cy="1800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t>Because these alleles are found on the same chromosome, a Punnett square would show them inherited together. There are two possible arrangements for the heterozygote (AaBb) in the above cross.</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pic>
        <p:nvPicPr>
          <p:cNvPr id="58" name="Shape 58"/>
          <p:cNvPicPr preferRelativeResize="0"/>
          <p:nvPr/>
        </p:nvPicPr>
        <p:blipFill>
          <a:blip r:embed="rId3">
            <a:alphaModFix/>
          </a:blip>
          <a:stretch>
            <a:fillRect/>
          </a:stretch>
        </p:blipFill>
        <p:spPr>
          <a:xfrm>
            <a:off x="2929833" y="4387308"/>
            <a:ext cx="4848000" cy="2724100"/>
          </a:xfrm>
          <a:prstGeom prst="rect">
            <a:avLst/>
          </a:prstGeom>
          <a:noFill/>
          <a:ln>
            <a:noFill/>
          </a:ln>
        </p:spPr>
      </p:pic>
      <p:sp>
        <p:nvSpPr>
          <p:cNvPr id="59" name="Shape 59"/>
          <p:cNvSpPr txBox="1"/>
          <p:nvPr/>
        </p:nvSpPr>
        <p:spPr>
          <a:xfrm>
            <a:off x="338175" y="2536250"/>
            <a:ext cx="4272300" cy="194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666">
                <a:solidFill>
                  <a:schemeClr val="dk1"/>
                </a:solidFill>
              </a:rPr>
              <a:t>If the dominant alleles AB are on the same chromosome, it is called a CIS arrangement</a:t>
            </a:r>
            <a:endParaRPr sz="2666">
              <a:solidFill>
                <a:schemeClr val="dk1"/>
              </a:solidFill>
            </a:endParaRPr>
          </a:p>
          <a:p>
            <a:pPr marL="0" lvl="0" indent="0" rtl="0">
              <a:spcBef>
                <a:spcPts val="0"/>
              </a:spcBef>
              <a:spcAft>
                <a:spcPts val="0"/>
              </a:spcAft>
              <a:buClr>
                <a:schemeClr val="dk1"/>
              </a:buClr>
              <a:buSzPts val="1100"/>
              <a:buFont typeface="Arial"/>
              <a:buNone/>
            </a:pPr>
            <a:endParaRPr/>
          </a:p>
        </p:txBody>
      </p:sp>
      <p:sp>
        <p:nvSpPr>
          <p:cNvPr id="60" name="Shape 60"/>
          <p:cNvSpPr txBox="1"/>
          <p:nvPr/>
        </p:nvSpPr>
        <p:spPr>
          <a:xfrm>
            <a:off x="6022850" y="2448650"/>
            <a:ext cx="3776100" cy="202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666">
                <a:solidFill>
                  <a:schemeClr val="dk1"/>
                </a:solidFill>
              </a:rPr>
              <a:t>If the dominant alleles are on different chromosomes (Ab) then it is called TRANS</a:t>
            </a:r>
            <a:endParaRPr/>
          </a:p>
        </p:txBody>
      </p:sp>
      <p:cxnSp>
        <p:nvCxnSpPr>
          <p:cNvPr id="61" name="Shape 61"/>
          <p:cNvCxnSpPr>
            <a:stCxn id="59" idx="2"/>
          </p:cNvCxnSpPr>
          <p:nvPr/>
        </p:nvCxnSpPr>
        <p:spPr>
          <a:xfrm>
            <a:off x="2474325" y="4477550"/>
            <a:ext cx="603000" cy="899400"/>
          </a:xfrm>
          <a:prstGeom prst="straightConnector1">
            <a:avLst/>
          </a:prstGeom>
          <a:noFill/>
          <a:ln w="19050" cap="flat" cmpd="sng">
            <a:solidFill>
              <a:schemeClr val="dk2"/>
            </a:solidFill>
            <a:prstDash val="solid"/>
            <a:round/>
            <a:headEnd type="none" w="lg" len="lg"/>
            <a:tailEnd type="triangle" w="lg" len="lg"/>
          </a:ln>
        </p:spPr>
      </p:cxnSp>
      <p:cxnSp>
        <p:nvCxnSpPr>
          <p:cNvPr id="62" name="Shape 62"/>
          <p:cNvCxnSpPr/>
          <p:nvPr/>
        </p:nvCxnSpPr>
        <p:spPr>
          <a:xfrm flipH="1">
            <a:off x="7676275" y="4328525"/>
            <a:ext cx="800400" cy="1082100"/>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225900" y="79800"/>
            <a:ext cx="9637200" cy="10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600"/>
              <a:t>Consider a cross with a parent that has the CIS arrangement to one that is a mutant for both traits (aabb)</a:t>
            </a:r>
            <a:endParaRPr sz="2600"/>
          </a:p>
          <a:p>
            <a:pPr marL="0" lvl="0" indent="0">
              <a:spcBef>
                <a:spcPts val="0"/>
              </a:spcBef>
              <a:spcAft>
                <a:spcPts val="0"/>
              </a:spcAft>
              <a:buNone/>
            </a:pPr>
            <a:endParaRPr/>
          </a:p>
        </p:txBody>
      </p:sp>
      <p:pic>
        <p:nvPicPr>
          <p:cNvPr id="68" name="Shape 68"/>
          <p:cNvPicPr preferRelativeResize="0"/>
          <p:nvPr/>
        </p:nvPicPr>
        <p:blipFill>
          <a:blip r:embed="rId3">
            <a:alphaModFix/>
          </a:blip>
          <a:stretch>
            <a:fillRect/>
          </a:stretch>
        </p:blipFill>
        <p:spPr>
          <a:xfrm>
            <a:off x="2171050" y="3789300"/>
            <a:ext cx="6154650" cy="3492525"/>
          </a:xfrm>
          <a:prstGeom prst="rect">
            <a:avLst/>
          </a:prstGeom>
          <a:noFill/>
          <a:ln>
            <a:noFill/>
          </a:ln>
        </p:spPr>
      </p:pic>
      <p:sp>
        <p:nvSpPr>
          <p:cNvPr id="69" name="Shape 69"/>
          <p:cNvSpPr/>
          <p:nvPr/>
        </p:nvSpPr>
        <p:spPr>
          <a:xfrm>
            <a:off x="5619900" y="1352650"/>
            <a:ext cx="579825" cy="1510500"/>
          </a:xfrm>
          <a:prstGeom prst="flowChartProcess">
            <a:avLst/>
          </a:prstGeom>
          <a:solidFill>
            <a:srgbClr val="FFFFFF"/>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3000"/>
              <a:t>a</a:t>
            </a:r>
            <a:endParaRPr sz="3000"/>
          </a:p>
          <a:p>
            <a:pPr marL="0" lvl="0" indent="0" rtl="0">
              <a:spcBef>
                <a:spcPts val="0"/>
              </a:spcBef>
              <a:spcAft>
                <a:spcPts val="0"/>
              </a:spcAft>
              <a:buNone/>
            </a:pPr>
            <a:endParaRPr sz="3000"/>
          </a:p>
          <a:p>
            <a:pPr marL="0" lvl="0" indent="0">
              <a:spcBef>
                <a:spcPts val="0"/>
              </a:spcBef>
              <a:spcAft>
                <a:spcPts val="0"/>
              </a:spcAft>
              <a:buNone/>
            </a:pPr>
            <a:r>
              <a:rPr lang="en-US" sz="3000"/>
              <a:t>b</a:t>
            </a:r>
            <a:endParaRPr sz="3000"/>
          </a:p>
        </p:txBody>
      </p:sp>
      <p:sp>
        <p:nvSpPr>
          <p:cNvPr id="70" name="Shape 70"/>
          <p:cNvSpPr/>
          <p:nvPr/>
        </p:nvSpPr>
        <p:spPr>
          <a:xfrm>
            <a:off x="6561350" y="1352650"/>
            <a:ext cx="579825" cy="1510500"/>
          </a:xfrm>
          <a:prstGeom prst="flowChartProcess">
            <a:avLst/>
          </a:prstGeom>
          <a:solidFill>
            <a:srgbClr val="FFFFFF"/>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3000"/>
              <a:t>a</a:t>
            </a:r>
            <a:endParaRPr sz="3000"/>
          </a:p>
          <a:p>
            <a:pPr marL="0" lvl="0" indent="0" rtl="0">
              <a:spcBef>
                <a:spcPts val="0"/>
              </a:spcBef>
              <a:spcAft>
                <a:spcPts val="0"/>
              </a:spcAft>
              <a:buNone/>
            </a:pPr>
            <a:endParaRPr sz="3000"/>
          </a:p>
          <a:p>
            <a:pPr marL="0" lvl="0" indent="0" rtl="0">
              <a:spcBef>
                <a:spcPts val="0"/>
              </a:spcBef>
              <a:spcAft>
                <a:spcPts val="0"/>
              </a:spcAft>
              <a:buNone/>
            </a:pPr>
            <a:r>
              <a:rPr lang="en-US" sz="3000"/>
              <a:t>b</a:t>
            </a:r>
            <a:endParaRPr sz="3000"/>
          </a:p>
        </p:txBody>
      </p:sp>
      <p:sp>
        <p:nvSpPr>
          <p:cNvPr id="71" name="Shape 71"/>
          <p:cNvSpPr/>
          <p:nvPr/>
        </p:nvSpPr>
        <p:spPr>
          <a:xfrm>
            <a:off x="2492075" y="1352650"/>
            <a:ext cx="579825" cy="1510500"/>
          </a:xfrm>
          <a:prstGeom prst="flowChartProcess">
            <a:avLst/>
          </a:prstGeom>
          <a:solidFill>
            <a:srgbClr val="FFFFFF"/>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3000"/>
              <a:t>A</a:t>
            </a:r>
            <a:endParaRPr sz="3000"/>
          </a:p>
          <a:p>
            <a:pPr marL="0" lvl="0" indent="0" rtl="0">
              <a:spcBef>
                <a:spcPts val="0"/>
              </a:spcBef>
              <a:spcAft>
                <a:spcPts val="0"/>
              </a:spcAft>
              <a:buNone/>
            </a:pPr>
            <a:endParaRPr sz="3000"/>
          </a:p>
          <a:p>
            <a:pPr marL="0" lvl="0" indent="0" rtl="0">
              <a:spcBef>
                <a:spcPts val="0"/>
              </a:spcBef>
              <a:spcAft>
                <a:spcPts val="0"/>
              </a:spcAft>
              <a:buNone/>
            </a:pPr>
            <a:r>
              <a:rPr lang="en-US" sz="3000"/>
              <a:t>B</a:t>
            </a:r>
            <a:endParaRPr sz="3000"/>
          </a:p>
        </p:txBody>
      </p:sp>
      <p:sp>
        <p:nvSpPr>
          <p:cNvPr id="72" name="Shape 72"/>
          <p:cNvSpPr/>
          <p:nvPr/>
        </p:nvSpPr>
        <p:spPr>
          <a:xfrm>
            <a:off x="3377175" y="1352650"/>
            <a:ext cx="579825" cy="1510500"/>
          </a:xfrm>
          <a:prstGeom prst="flowChartProcess">
            <a:avLst/>
          </a:prstGeom>
          <a:solidFill>
            <a:srgbClr val="FFFFFF"/>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3000"/>
              <a:t>a</a:t>
            </a:r>
            <a:endParaRPr sz="3000"/>
          </a:p>
          <a:p>
            <a:pPr marL="0" lvl="0" indent="0" rtl="0">
              <a:spcBef>
                <a:spcPts val="0"/>
              </a:spcBef>
              <a:spcAft>
                <a:spcPts val="0"/>
              </a:spcAft>
              <a:buNone/>
            </a:pPr>
            <a:endParaRPr sz="3000"/>
          </a:p>
          <a:p>
            <a:pPr marL="0" lvl="0" indent="0" rtl="0">
              <a:spcBef>
                <a:spcPts val="0"/>
              </a:spcBef>
              <a:spcAft>
                <a:spcPts val="0"/>
              </a:spcAft>
              <a:buNone/>
            </a:pPr>
            <a:r>
              <a:rPr lang="en-US" sz="3000"/>
              <a:t>b</a:t>
            </a:r>
            <a:endParaRPr sz="3000"/>
          </a:p>
        </p:txBody>
      </p:sp>
      <p:sp>
        <p:nvSpPr>
          <p:cNvPr id="73" name="Shape 73"/>
          <p:cNvSpPr txBox="1"/>
          <p:nvPr/>
        </p:nvSpPr>
        <p:spPr>
          <a:xfrm>
            <a:off x="4498088" y="2212800"/>
            <a:ext cx="3657600" cy="45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X</a:t>
            </a:r>
            <a:endParaRPr sz="2400"/>
          </a:p>
        </p:txBody>
      </p:sp>
      <p:pic>
        <p:nvPicPr>
          <p:cNvPr id="74" name="Shape 74"/>
          <p:cNvPicPr preferRelativeResize="0"/>
          <p:nvPr/>
        </p:nvPicPr>
        <p:blipFill>
          <a:blip r:embed="rId4">
            <a:alphaModFix/>
          </a:blip>
          <a:stretch>
            <a:fillRect/>
          </a:stretch>
        </p:blipFill>
        <p:spPr>
          <a:xfrm>
            <a:off x="7406900" y="1324150"/>
            <a:ext cx="1938200" cy="1567500"/>
          </a:xfrm>
          <a:prstGeom prst="rect">
            <a:avLst/>
          </a:prstGeom>
          <a:noFill/>
          <a:ln>
            <a:noFill/>
          </a:ln>
        </p:spPr>
      </p:pic>
      <p:pic>
        <p:nvPicPr>
          <p:cNvPr id="75" name="Shape 75"/>
          <p:cNvPicPr preferRelativeResize="0"/>
          <p:nvPr/>
        </p:nvPicPr>
        <p:blipFill>
          <a:blip r:embed="rId5">
            <a:alphaModFix/>
          </a:blip>
          <a:stretch>
            <a:fillRect/>
          </a:stretch>
        </p:blipFill>
        <p:spPr>
          <a:xfrm>
            <a:off x="248600" y="1311663"/>
            <a:ext cx="1938200" cy="1998350"/>
          </a:xfrm>
          <a:prstGeom prst="rect">
            <a:avLst/>
          </a:prstGeom>
          <a:noFill/>
          <a:ln>
            <a:noFill/>
          </a:ln>
        </p:spPr>
      </p:pic>
      <p:cxnSp>
        <p:nvCxnSpPr>
          <p:cNvPr id="76" name="Shape 76"/>
          <p:cNvCxnSpPr/>
          <p:nvPr/>
        </p:nvCxnSpPr>
        <p:spPr>
          <a:xfrm>
            <a:off x="2513700" y="2863125"/>
            <a:ext cx="11400" cy="2186700"/>
          </a:xfrm>
          <a:prstGeom prst="straightConnector1">
            <a:avLst/>
          </a:prstGeom>
          <a:noFill/>
          <a:ln w="19050" cap="flat" cmpd="sng">
            <a:solidFill>
              <a:schemeClr val="dk2"/>
            </a:solidFill>
            <a:prstDash val="solid"/>
            <a:round/>
            <a:headEnd type="none" w="lg" len="lg"/>
            <a:tailEnd type="triangle" w="lg" len="lg"/>
          </a:ln>
        </p:spPr>
      </p:cxnSp>
      <p:cxnSp>
        <p:nvCxnSpPr>
          <p:cNvPr id="77" name="Shape 77"/>
          <p:cNvCxnSpPr>
            <a:stCxn id="69" idx="2"/>
          </p:cNvCxnSpPr>
          <p:nvPr/>
        </p:nvCxnSpPr>
        <p:spPr>
          <a:xfrm flipH="1">
            <a:off x="4756913" y="2863150"/>
            <a:ext cx="1152900" cy="1183500"/>
          </a:xfrm>
          <a:prstGeom prst="straightConnector1">
            <a:avLst/>
          </a:prstGeom>
          <a:noFill/>
          <a:ln w="19050" cap="flat" cmpd="sng">
            <a:solidFill>
              <a:schemeClr val="dk2"/>
            </a:solidFill>
            <a:prstDash val="solid"/>
            <a:round/>
            <a:headEnd type="none" w="lg" len="lg"/>
            <a:tailEnd type="triangle" w="lg" len="lg"/>
          </a:ln>
        </p:spPr>
      </p:cxnSp>
      <p:cxnSp>
        <p:nvCxnSpPr>
          <p:cNvPr id="78" name="Shape 78"/>
          <p:cNvCxnSpPr>
            <a:stCxn id="70" idx="2"/>
          </p:cNvCxnSpPr>
          <p:nvPr/>
        </p:nvCxnSpPr>
        <p:spPr>
          <a:xfrm>
            <a:off x="6851263" y="2863150"/>
            <a:ext cx="103800" cy="1172400"/>
          </a:xfrm>
          <a:prstGeom prst="straightConnector1">
            <a:avLst/>
          </a:prstGeom>
          <a:noFill/>
          <a:ln w="19050" cap="flat" cmpd="sng">
            <a:solidFill>
              <a:schemeClr val="dk2"/>
            </a:solidFill>
            <a:prstDash val="solid"/>
            <a:round/>
            <a:headEnd type="none" w="lg" len="lg"/>
            <a:tailEnd type="triangle" w="lg" len="lg"/>
          </a:ln>
        </p:spPr>
      </p:cxnSp>
      <p:cxnSp>
        <p:nvCxnSpPr>
          <p:cNvPr id="79" name="Shape 79"/>
          <p:cNvCxnSpPr/>
          <p:nvPr/>
        </p:nvCxnSpPr>
        <p:spPr>
          <a:xfrm rot="10800000" flipH="1">
            <a:off x="1690825" y="6819550"/>
            <a:ext cx="653700" cy="11400"/>
          </a:xfrm>
          <a:prstGeom prst="straightConnector1">
            <a:avLst/>
          </a:prstGeom>
          <a:noFill/>
          <a:ln w="19050" cap="flat" cmpd="sng">
            <a:solidFill>
              <a:schemeClr val="dk2"/>
            </a:solidFill>
            <a:prstDash val="solid"/>
            <a:round/>
            <a:headEnd type="none" w="lg" len="lg"/>
            <a:tailEnd type="triangle" w="lg" len="lg"/>
          </a:ln>
        </p:spPr>
      </p:cxnSp>
      <p:cxnSp>
        <p:nvCxnSpPr>
          <p:cNvPr id="80" name="Shape 80"/>
          <p:cNvCxnSpPr/>
          <p:nvPr/>
        </p:nvCxnSpPr>
        <p:spPr>
          <a:xfrm rot="10800000">
            <a:off x="1713375" y="3550875"/>
            <a:ext cx="0" cy="3268800"/>
          </a:xfrm>
          <a:prstGeom prst="straightConnector1">
            <a:avLst/>
          </a:prstGeom>
          <a:noFill/>
          <a:ln w="19050" cap="flat" cmpd="sng">
            <a:solidFill>
              <a:schemeClr val="dk2"/>
            </a:solidFill>
            <a:prstDash val="solid"/>
            <a:round/>
            <a:headEnd type="none" w="lg" len="lg"/>
            <a:tailEnd type="none" w="lg" len="lg"/>
          </a:ln>
        </p:spPr>
      </p:cxnSp>
      <p:cxnSp>
        <p:nvCxnSpPr>
          <p:cNvPr id="81" name="Shape 81"/>
          <p:cNvCxnSpPr/>
          <p:nvPr/>
        </p:nvCxnSpPr>
        <p:spPr>
          <a:xfrm rot="10800000" flipH="1">
            <a:off x="1735925" y="3550650"/>
            <a:ext cx="1882500" cy="33900"/>
          </a:xfrm>
          <a:prstGeom prst="straightConnector1">
            <a:avLst/>
          </a:prstGeom>
          <a:noFill/>
          <a:ln w="19050" cap="flat" cmpd="sng">
            <a:solidFill>
              <a:schemeClr val="dk2"/>
            </a:solidFill>
            <a:prstDash val="solid"/>
            <a:round/>
            <a:headEnd type="none" w="lg" len="lg"/>
            <a:tailEnd type="none" w="lg" len="lg"/>
          </a:ln>
        </p:spPr>
      </p:cxnSp>
      <p:cxnSp>
        <p:nvCxnSpPr>
          <p:cNvPr id="82" name="Shape 82"/>
          <p:cNvCxnSpPr>
            <a:endCxn id="72" idx="2"/>
          </p:cNvCxnSpPr>
          <p:nvPr/>
        </p:nvCxnSpPr>
        <p:spPr>
          <a:xfrm rot="10800000" flipH="1">
            <a:off x="3618488" y="2863150"/>
            <a:ext cx="48600" cy="721500"/>
          </a:xfrm>
          <a:prstGeom prst="straightConnector1">
            <a:avLst/>
          </a:prstGeom>
          <a:noFill/>
          <a:ln w="19050" cap="flat" cmpd="sng">
            <a:solidFill>
              <a:schemeClr val="dk2"/>
            </a:solidFill>
            <a:prstDash val="solid"/>
            <a:round/>
            <a:headEnd type="none" w="lg" len="lg"/>
            <a:tailEnd type="none" w="lg" len="lg"/>
          </a:ln>
        </p:spPr>
      </p:cxnSp>
      <p:sp>
        <p:nvSpPr>
          <p:cNvPr id="83" name="Shape 83"/>
          <p:cNvSpPr txBox="1"/>
          <p:nvPr/>
        </p:nvSpPr>
        <p:spPr>
          <a:xfrm>
            <a:off x="8679575" y="4700525"/>
            <a:ext cx="1364100" cy="218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50% wild</a:t>
            </a:r>
            <a:endParaRPr sz="2400"/>
          </a:p>
          <a:p>
            <a:pPr marL="0" lvl="0" indent="0" rtl="0">
              <a:spcBef>
                <a:spcPts val="0"/>
              </a:spcBef>
              <a:spcAft>
                <a:spcPts val="0"/>
              </a:spcAft>
              <a:buNone/>
            </a:pPr>
            <a:endParaRPr sz="2400"/>
          </a:p>
          <a:p>
            <a:pPr marL="0" lvl="0" indent="0">
              <a:spcBef>
                <a:spcPts val="0"/>
              </a:spcBef>
              <a:spcAft>
                <a:spcPts val="0"/>
              </a:spcAft>
              <a:buNone/>
            </a:pPr>
            <a:r>
              <a:rPr lang="en-US" sz="2400"/>
              <a:t>50% mutants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04750" y="261950"/>
            <a:ext cx="9550500" cy="1259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Thomas Hunt did not observe a perfect 1:1 ratio. Instead, his results looked like this….</a:t>
            </a:r>
            <a:endParaRPr/>
          </a:p>
        </p:txBody>
      </p:sp>
      <p:graphicFrame>
        <p:nvGraphicFramePr>
          <p:cNvPr id="89" name="Shape 89"/>
          <p:cNvGraphicFramePr/>
          <p:nvPr/>
        </p:nvGraphicFramePr>
        <p:xfrm>
          <a:off x="862325" y="1786625"/>
          <a:ext cx="8255025" cy="2285850"/>
        </p:xfrm>
        <a:graphic>
          <a:graphicData uri="http://schemas.openxmlformats.org/drawingml/2006/table">
            <a:tbl>
              <a:tblPr>
                <a:noFill/>
                <a:tableStyleId>{616F6241-2B18-4D8E-94D5-5A789A3B5040}</a:tableStyleId>
              </a:tblPr>
              <a:tblGrid>
                <a:gridCol w="2751675"/>
                <a:gridCol w="2751675"/>
                <a:gridCol w="2751675"/>
              </a:tblGrid>
              <a:tr h="381000">
                <a:tc>
                  <a:txBody>
                    <a:bodyPr/>
                    <a:lstStyle/>
                    <a:p>
                      <a:pPr marL="0" lvl="0" indent="0">
                        <a:spcBef>
                          <a:spcPts val="0"/>
                        </a:spcBef>
                        <a:spcAft>
                          <a:spcPts val="0"/>
                        </a:spcAft>
                        <a:buNone/>
                      </a:pPr>
                      <a:endParaRPr sz="1800"/>
                    </a:p>
                  </a:txBody>
                  <a:tcPr marL="91425" marR="91425" marT="91425" marB="91425"/>
                </a:tc>
                <a:tc>
                  <a:txBody>
                    <a:bodyPr/>
                    <a:lstStyle/>
                    <a:p>
                      <a:pPr marL="0" lvl="0" indent="0">
                        <a:spcBef>
                          <a:spcPts val="0"/>
                        </a:spcBef>
                        <a:spcAft>
                          <a:spcPts val="0"/>
                        </a:spcAft>
                        <a:buNone/>
                      </a:pPr>
                      <a:r>
                        <a:rPr lang="en-US" sz="1800"/>
                        <a:t>Expected</a:t>
                      </a:r>
                      <a:endParaRPr sz="1800"/>
                    </a:p>
                  </a:txBody>
                  <a:tcPr marL="91425" marR="91425" marT="91425" marB="91425"/>
                </a:tc>
                <a:tc>
                  <a:txBody>
                    <a:bodyPr/>
                    <a:lstStyle/>
                    <a:p>
                      <a:pPr marL="0" lvl="0" indent="0">
                        <a:spcBef>
                          <a:spcPts val="0"/>
                        </a:spcBef>
                        <a:spcAft>
                          <a:spcPts val="0"/>
                        </a:spcAft>
                        <a:buNone/>
                      </a:pPr>
                      <a:r>
                        <a:rPr lang="en-US" sz="1800"/>
                        <a:t>Observed</a:t>
                      </a:r>
                      <a:endParaRPr sz="1800"/>
                    </a:p>
                  </a:txBody>
                  <a:tcPr marL="91425" marR="91425" marT="91425" marB="91425"/>
                </a:tc>
              </a:tr>
              <a:tr h="381000">
                <a:tc>
                  <a:txBody>
                    <a:bodyPr/>
                    <a:lstStyle/>
                    <a:p>
                      <a:pPr marL="0" lvl="0" indent="0">
                        <a:spcBef>
                          <a:spcPts val="0"/>
                        </a:spcBef>
                        <a:spcAft>
                          <a:spcPts val="0"/>
                        </a:spcAft>
                        <a:buNone/>
                      </a:pPr>
                      <a:r>
                        <a:rPr lang="en-US" sz="1800"/>
                        <a:t>Wild Type</a:t>
                      </a:r>
                      <a:endParaRPr sz="1800"/>
                    </a:p>
                  </a:txBody>
                  <a:tcPr marL="91425" marR="91425" marT="91425" marB="91425"/>
                </a:tc>
                <a:tc>
                  <a:txBody>
                    <a:bodyPr/>
                    <a:lstStyle/>
                    <a:p>
                      <a:pPr marL="0" lvl="0" indent="0">
                        <a:spcBef>
                          <a:spcPts val="0"/>
                        </a:spcBef>
                        <a:spcAft>
                          <a:spcPts val="0"/>
                        </a:spcAft>
                        <a:buNone/>
                      </a:pPr>
                      <a:r>
                        <a:rPr lang="en-US" sz="1800"/>
                        <a:t>50</a:t>
                      </a:r>
                      <a:endParaRPr sz="1800"/>
                    </a:p>
                  </a:txBody>
                  <a:tcPr marL="91425" marR="91425" marT="91425" marB="91425"/>
                </a:tc>
                <a:tc>
                  <a:txBody>
                    <a:bodyPr/>
                    <a:lstStyle/>
                    <a:p>
                      <a:pPr marL="0" lvl="0" indent="0">
                        <a:spcBef>
                          <a:spcPts val="0"/>
                        </a:spcBef>
                        <a:spcAft>
                          <a:spcPts val="0"/>
                        </a:spcAft>
                        <a:buNone/>
                      </a:pPr>
                      <a:r>
                        <a:rPr lang="en-US" sz="1800"/>
                        <a:t>40</a:t>
                      </a:r>
                      <a:endParaRPr sz="1800"/>
                    </a:p>
                  </a:txBody>
                  <a:tcPr marL="91425" marR="91425" marT="91425" marB="91425"/>
                </a:tc>
              </a:tr>
              <a:tr h="381000">
                <a:tc>
                  <a:txBody>
                    <a:bodyPr/>
                    <a:lstStyle/>
                    <a:p>
                      <a:pPr marL="0" lvl="0" indent="0">
                        <a:spcBef>
                          <a:spcPts val="0"/>
                        </a:spcBef>
                        <a:spcAft>
                          <a:spcPts val="0"/>
                        </a:spcAft>
                        <a:buNone/>
                      </a:pPr>
                      <a:r>
                        <a:rPr lang="en-US" sz="1800"/>
                        <a:t>Mutant</a:t>
                      </a:r>
                      <a:endParaRPr sz="1800"/>
                    </a:p>
                  </a:txBody>
                  <a:tcPr marL="91425" marR="91425" marT="91425" marB="91425"/>
                </a:tc>
                <a:tc>
                  <a:txBody>
                    <a:bodyPr/>
                    <a:lstStyle/>
                    <a:p>
                      <a:pPr marL="0" lvl="0" indent="0">
                        <a:spcBef>
                          <a:spcPts val="0"/>
                        </a:spcBef>
                        <a:spcAft>
                          <a:spcPts val="0"/>
                        </a:spcAft>
                        <a:buNone/>
                      </a:pPr>
                      <a:r>
                        <a:rPr lang="en-US" sz="1800"/>
                        <a:t>50</a:t>
                      </a:r>
                      <a:endParaRPr sz="1800"/>
                    </a:p>
                  </a:txBody>
                  <a:tcPr marL="91425" marR="91425" marT="91425" marB="91425"/>
                </a:tc>
                <a:tc>
                  <a:txBody>
                    <a:bodyPr/>
                    <a:lstStyle/>
                    <a:p>
                      <a:pPr marL="0" lvl="0" indent="0">
                        <a:spcBef>
                          <a:spcPts val="0"/>
                        </a:spcBef>
                        <a:spcAft>
                          <a:spcPts val="0"/>
                        </a:spcAft>
                        <a:buNone/>
                      </a:pPr>
                      <a:r>
                        <a:rPr lang="en-US" sz="1800"/>
                        <a:t>40</a:t>
                      </a:r>
                      <a:endParaRPr sz="1800"/>
                    </a:p>
                  </a:txBody>
                  <a:tcPr marL="91425" marR="91425" marT="91425" marB="91425"/>
                </a:tc>
              </a:tr>
              <a:tr h="381000">
                <a:tc>
                  <a:txBody>
                    <a:bodyPr/>
                    <a:lstStyle/>
                    <a:p>
                      <a:pPr marL="0" lvl="0" indent="0">
                        <a:spcBef>
                          <a:spcPts val="0"/>
                        </a:spcBef>
                        <a:spcAft>
                          <a:spcPts val="0"/>
                        </a:spcAft>
                        <a:buNone/>
                      </a:pPr>
                      <a:r>
                        <a:rPr lang="en-US" sz="1800"/>
                        <a:t>Vestigial wings,  Wild</a:t>
                      </a:r>
                      <a:endParaRPr sz="1800"/>
                    </a:p>
                  </a:txBody>
                  <a:tcPr marL="91425" marR="91425" marT="91425" marB="91425"/>
                </a:tc>
                <a:tc>
                  <a:txBody>
                    <a:bodyPr/>
                    <a:lstStyle/>
                    <a:p>
                      <a:pPr marL="0" lvl="0" indent="0">
                        <a:spcBef>
                          <a:spcPts val="0"/>
                        </a:spcBef>
                        <a:spcAft>
                          <a:spcPts val="0"/>
                        </a:spcAft>
                        <a:buNone/>
                      </a:pPr>
                      <a:r>
                        <a:rPr lang="en-US" sz="1800"/>
                        <a:t>0</a:t>
                      </a:r>
                      <a:endParaRPr sz="1800"/>
                    </a:p>
                  </a:txBody>
                  <a:tcPr marL="91425" marR="91425" marT="91425" marB="91425"/>
                </a:tc>
                <a:tc>
                  <a:txBody>
                    <a:bodyPr/>
                    <a:lstStyle/>
                    <a:p>
                      <a:pPr marL="0" lvl="0" indent="0">
                        <a:spcBef>
                          <a:spcPts val="0"/>
                        </a:spcBef>
                        <a:spcAft>
                          <a:spcPts val="0"/>
                        </a:spcAft>
                        <a:buNone/>
                      </a:pPr>
                      <a:r>
                        <a:rPr lang="en-US" sz="1800"/>
                        <a:t>10</a:t>
                      </a:r>
                      <a:endParaRPr sz="1800"/>
                    </a:p>
                  </a:txBody>
                  <a:tcPr marL="91425" marR="91425" marT="91425" marB="91425"/>
                </a:tc>
              </a:tr>
              <a:tr h="381000">
                <a:tc>
                  <a:txBody>
                    <a:bodyPr/>
                    <a:lstStyle/>
                    <a:p>
                      <a:pPr marL="0" lvl="0" indent="0">
                        <a:spcBef>
                          <a:spcPts val="0"/>
                        </a:spcBef>
                        <a:spcAft>
                          <a:spcPts val="0"/>
                        </a:spcAft>
                        <a:buNone/>
                      </a:pPr>
                      <a:r>
                        <a:rPr lang="en-US" sz="1800"/>
                        <a:t>Black body, Wild</a:t>
                      </a:r>
                      <a:endParaRPr sz="1800"/>
                    </a:p>
                  </a:txBody>
                  <a:tcPr marL="91425" marR="91425" marT="91425" marB="91425"/>
                </a:tc>
                <a:tc>
                  <a:txBody>
                    <a:bodyPr/>
                    <a:lstStyle/>
                    <a:p>
                      <a:pPr marL="0" lvl="0" indent="0">
                        <a:spcBef>
                          <a:spcPts val="0"/>
                        </a:spcBef>
                        <a:spcAft>
                          <a:spcPts val="0"/>
                        </a:spcAft>
                        <a:buNone/>
                      </a:pPr>
                      <a:r>
                        <a:rPr lang="en-US" sz="1800"/>
                        <a:t>0</a:t>
                      </a:r>
                      <a:endParaRPr sz="1800"/>
                    </a:p>
                  </a:txBody>
                  <a:tcPr marL="91425" marR="91425" marT="91425" marB="91425"/>
                </a:tc>
                <a:tc>
                  <a:txBody>
                    <a:bodyPr/>
                    <a:lstStyle/>
                    <a:p>
                      <a:pPr marL="0" lvl="0" indent="0">
                        <a:spcBef>
                          <a:spcPts val="0"/>
                        </a:spcBef>
                        <a:spcAft>
                          <a:spcPts val="0"/>
                        </a:spcAft>
                        <a:buNone/>
                      </a:pPr>
                      <a:r>
                        <a:rPr lang="en-US" sz="1800"/>
                        <a:t>10</a:t>
                      </a:r>
                      <a:endParaRPr sz="1800"/>
                    </a:p>
                  </a:txBody>
                  <a:tcPr marL="91425" marR="91425" marT="91425" marB="91425"/>
                </a:tc>
              </a:tr>
            </a:tbl>
          </a:graphicData>
        </a:graphic>
      </p:graphicFrame>
      <p:sp>
        <p:nvSpPr>
          <p:cNvPr id="90" name="Shape 90"/>
          <p:cNvSpPr txBox="1"/>
          <p:nvPr/>
        </p:nvSpPr>
        <p:spPr>
          <a:xfrm>
            <a:off x="6695675" y="946875"/>
            <a:ext cx="3657600" cy="45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Shape 91"/>
          <p:cNvSpPr txBox="1"/>
          <p:nvPr/>
        </p:nvSpPr>
        <p:spPr>
          <a:xfrm>
            <a:off x="790900" y="4346975"/>
            <a:ext cx="8829600" cy="74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Question:  How would you explain these results?</a:t>
            </a:r>
            <a:endParaRPr sz="2400"/>
          </a:p>
        </p:txBody>
      </p:sp>
      <p:pic>
        <p:nvPicPr>
          <p:cNvPr id="92" name="Shape 92"/>
          <p:cNvPicPr preferRelativeResize="0"/>
          <p:nvPr/>
        </p:nvPicPr>
        <p:blipFill>
          <a:blip r:embed="rId3">
            <a:alphaModFix/>
          </a:blip>
          <a:stretch>
            <a:fillRect/>
          </a:stretch>
        </p:blipFill>
        <p:spPr>
          <a:xfrm>
            <a:off x="6741675" y="5356550"/>
            <a:ext cx="3113575" cy="2045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04750" y="216875"/>
            <a:ext cx="9550500" cy="160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Answer: The two offspring that did not look like either parent are called </a:t>
            </a:r>
            <a:r>
              <a:rPr lang="en-US" u="sng"/>
              <a:t>recombinants</a:t>
            </a:r>
            <a:r>
              <a:rPr lang="en-US"/>
              <a:t>. They are a result of CROSS-OVER which occurred during meiosis, the alleles switch position.</a:t>
            </a:r>
            <a:endParaRPr/>
          </a:p>
        </p:txBody>
      </p:sp>
      <p:pic>
        <p:nvPicPr>
          <p:cNvPr id="98" name="Shape 98"/>
          <p:cNvPicPr preferRelativeResize="0"/>
          <p:nvPr/>
        </p:nvPicPr>
        <p:blipFill>
          <a:blip r:embed="rId3">
            <a:alphaModFix/>
          </a:blip>
          <a:stretch>
            <a:fillRect/>
          </a:stretch>
        </p:blipFill>
        <p:spPr>
          <a:xfrm>
            <a:off x="586600" y="1826075"/>
            <a:ext cx="6442500" cy="5398400"/>
          </a:xfrm>
          <a:prstGeom prst="rect">
            <a:avLst/>
          </a:prstGeom>
          <a:noFill/>
          <a:ln>
            <a:noFill/>
          </a:ln>
        </p:spPr>
      </p:pic>
      <p:pic>
        <p:nvPicPr>
          <p:cNvPr id="99" name="Shape 99"/>
          <p:cNvPicPr preferRelativeResize="0"/>
          <p:nvPr/>
        </p:nvPicPr>
        <p:blipFill>
          <a:blip r:embed="rId4">
            <a:alphaModFix/>
          </a:blip>
          <a:stretch>
            <a:fillRect/>
          </a:stretch>
        </p:blipFill>
        <p:spPr>
          <a:xfrm>
            <a:off x="7322425" y="2467588"/>
            <a:ext cx="2476500" cy="164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05825" y="204225"/>
            <a:ext cx="9729300" cy="21855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933"/>
              <a:t>Using this methodology, the chromosomes of the fruit fly were mapped. Each MAP UNIT represents how far apart the alleles are on the chromosome, the number is based on how often crossing over occurs. </a:t>
            </a:r>
            <a:endParaRPr sz="2933">
              <a:solidFill>
                <a:srgbClr val="000000"/>
              </a:solidFill>
              <a:latin typeface="Arial"/>
              <a:ea typeface="Arial"/>
              <a:cs typeface="Arial"/>
              <a:sym typeface="Arial"/>
            </a:endParaRPr>
          </a:p>
        </p:txBody>
      </p:sp>
      <p:pic>
        <p:nvPicPr>
          <p:cNvPr id="105" name="Shape 105"/>
          <p:cNvPicPr preferRelativeResize="0"/>
          <p:nvPr/>
        </p:nvPicPr>
        <p:blipFill>
          <a:blip r:embed="rId3">
            <a:alphaModFix/>
          </a:blip>
          <a:stretch>
            <a:fillRect/>
          </a:stretch>
        </p:blipFill>
        <p:spPr>
          <a:xfrm>
            <a:off x="967588" y="2463750"/>
            <a:ext cx="8224825" cy="4699900"/>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Custom</PresentationFormat>
  <Paragraphs>120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vt:lpstr>
      <vt:lpstr>13.1 Chromosome Theory and Genetic Linkage</vt:lpstr>
      <vt:lpstr>PowerPoint Presentation</vt:lpstr>
      <vt:lpstr>A return to Drosophila....</vt:lpstr>
      <vt:lpstr>What is up with all those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13.2 Chromosome Disorders</vt:lpstr>
      <vt:lpstr>PowerPoint Presentation</vt:lpstr>
      <vt:lpstr>Trisomy 18 - Edward's Syndrome</vt:lpstr>
      <vt:lpstr>PowerPoint Presentation</vt:lpstr>
      <vt:lpstr>Structural Problems with Chromosomes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13.1 Chromosome Theory and Genetic Linkage</dc:title>
  <dc:creator>James Perry</dc:creator>
  <cp:lastModifiedBy>James Perry</cp:lastModifiedBy>
  <cp:revision>1</cp:revision>
  <dcterms:modified xsi:type="dcterms:W3CDTF">2018-01-16T17:47:49Z</dcterms:modified>
</cp:coreProperties>
</file>