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1" r:id="rId16"/>
    <p:sldId id="270" r:id="rId17"/>
    <p:sldId id="276" r:id="rId18"/>
    <p:sldId id="289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B10174D4-53A6-454A-876F-0834D2A3D0D8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1D70BEDC-46DD-4A7C-8019-CA03432D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DEFF07-42AD-40B9-935B-BB9F67E08CB5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3F93FB-4B3B-459F-8EA8-B382297A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6.3 Organic Molecules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monosaccharides combine to form POLYSACCHARIDES (polymer)</a:t>
            </a:r>
          </a:p>
          <a:p>
            <a:pPr lvl="1"/>
            <a:r>
              <a:rPr lang="en-US" dirty="0" smtClean="0"/>
              <a:t>Polysaccharide: repeating monosaccharides</a:t>
            </a:r>
          </a:p>
          <a:p>
            <a:pPr lvl="2"/>
            <a:r>
              <a:rPr lang="en-US" b="1" dirty="0" smtClean="0"/>
              <a:t>Starch</a:t>
            </a:r>
            <a:r>
              <a:rPr lang="en-US" dirty="0" smtClean="0"/>
              <a:t> – energy storage (plants)</a:t>
            </a:r>
          </a:p>
          <a:p>
            <a:pPr lvl="3"/>
            <a:r>
              <a:rPr lang="en-US" dirty="0" smtClean="0"/>
              <a:t>Potatoes, corn, crackers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Glycogen</a:t>
            </a:r>
            <a:r>
              <a:rPr lang="en-US" dirty="0" smtClean="0"/>
              <a:t> – energy storage (animals)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Cellulose</a:t>
            </a:r>
            <a:r>
              <a:rPr lang="en-US" dirty="0" smtClean="0"/>
              <a:t> – structural molecule (plant cell walls)</a:t>
            </a:r>
          </a:p>
          <a:p>
            <a:pPr lvl="3"/>
            <a:r>
              <a:rPr lang="en-US" dirty="0" smtClean="0"/>
              <a:t>Corn kernels, celery, lettuce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Chitin</a:t>
            </a:r>
            <a:r>
              <a:rPr lang="en-US" dirty="0" smtClean="0"/>
              <a:t> – structural molecule (fungus cell wall &amp; insect exoskeletons)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Polysaccharides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_po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2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ulo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62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glycog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yc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</a:t>
            </a:r>
          </a:p>
          <a:p>
            <a:r>
              <a:rPr lang="en-US" dirty="0" smtClean="0"/>
              <a:t>Molecule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 glycogenin</a:t>
            </a:r>
          </a:p>
          <a:p>
            <a:r>
              <a:rPr lang="en-US" dirty="0"/>
              <a:t>p</a:t>
            </a:r>
            <a:r>
              <a:rPr lang="en-US" dirty="0" smtClean="0"/>
              <a:t>rotein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provide us with QUICK ENERGY</a:t>
            </a:r>
          </a:p>
          <a:p>
            <a:pPr lvl="1"/>
            <a:r>
              <a:rPr lang="en-US" dirty="0" smtClean="0"/>
              <a:t>4 kilocalories per gram</a:t>
            </a:r>
          </a:p>
          <a:p>
            <a:endParaRPr lang="en-US" dirty="0" smtClean="0"/>
          </a:p>
          <a:p>
            <a:r>
              <a:rPr lang="en-US" dirty="0" smtClean="0"/>
              <a:t>Foods: grains, fruits, vegetables, sweets</a:t>
            </a:r>
          </a:p>
          <a:p>
            <a:endParaRPr lang="en-US" dirty="0" smtClean="0"/>
          </a:p>
          <a:p>
            <a:r>
              <a:rPr lang="en-US" dirty="0" smtClean="0"/>
              <a:t>Carbohydrate Test:  Iodine will turn blue-black color to test for </a:t>
            </a:r>
            <a:r>
              <a:rPr lang="en-US" dirty="0" err="1" smtClean="0"/>
              <a:t>carbs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uit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34234" cy="3352800"/>
          </a:xfrm>
          <a:prstGeom prst="rect">
            <a:avLst/>
          </a:prstGeom>
        </p:spPr>
      </p:pic>
      <p:pic>
        <p:nvPicPr>
          <p:cNvPr id="5" name="Picture 4" descr="fruits-and-vegetabl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352800"/>
            <a:ext cx="5107577" cy="3505200"/>
          </a:xfrm>
          <a:prstGeom prst="rect">
            <a:avLst/>
          </a:prstGeom>
        </p:spPr>
      </p:pic>
      <p:pic>
        <p:nvPicPr>
          <p:cNvPr id="6" name="Picture 5" descr="gra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0"/>
            <a:ext cx="4114800" cy="4018788"/>
          </a:xfrm>
          <a:prstGeom prst="rect">
            <a:avLst/>
          </a:prstGeom>
        </p:spPr>
      </p:pic>
      <p:pic>
        <p:nvPicPr>
          <p:cNvPr id="7" name="Picture 6" descr="temp_desserts_wjt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962400"/>
            <a:ext cx="4038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_to_bla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3962401"/>
          </a:xfrm>
          <a:prstGeom prst="rect">
            <a:avLst/>
          </a:prstGeom>
        </p:spPr>
      </p:pic>
      <p:pic>
        <p:nvPicPr>
          <p:cNvPr id="3" name="Picture 2" descr="starch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62399"/>
            <a:ext cx="9144000" cy="293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LIPIDS are fats, oils, and waxes!</a:t>
            </a:r>
          </a:p>
          <a:p>
            <a:endParaRPr lang="en-US" dirty="0" smtClean="0"/>
          </a:p>
          <a:p>
            <a:r>
              <a:rPr lang="en-US" dirty="0" smtClean="0"/>
              <a:t>Lipid structure: </a:t>
            </a:r>
          </a:p>
          <a:p>
            <a:pPr lvl="1"/>
            <a:r>
              <a:rPr lang="en-US" dirty="0" smtClean="0"/>
              <a:t>Glycerol (monomer) + 3 fatty acids (monomer) = triglyceride (polymer)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Lipids are INSOLUBLE in water</a:t>
            </a:r>
          </a:p>
          <a:p>
            <a:pPr lvl="1"/>
            <a:r>
              <a:rPr lang="en-US" dirty="0" smtClean="0"/>
              <a:t>Don’t mix (dissolve) in water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 measures how acidic or basic a solution is</a:t>
            </a:r>
          </a:p>
          <a:p>
            <a:endParaRPr lang="en-US" dirty="0" smtClean="0"/>
          </a:p>
          <a:p>
            <a:r>
              <a:rPr lang="en-US" dirty="0" smtClean="0"/>
              <a:t>The pH scale ranges from 0 – 14</a:t>
            </a:r>
          </a:p>
          <a:p>
            <a:pPr lvl="1"/>
            <a:r>
              <a:rPr lang="en-US" dirty="0" smtClean="0"/>
              <a:t>Less than 7.0 = ACIDIC</a:t>
            </a:r>
          </a:p>
          <a:p>
            <a:pPr lvl="1"/>
            <a:r>
              <a:rPr lang="en-US" dirty="0" smtClean="0"/>
              <a:t>More than 7.0 = BASIC</a:t>
            </a:r>
          </a:p>
          <a:p>
            <a:pPr lvl="1"/>
            <a:r>
              <a:rPr lang="en-US" dirty="0" smtClean="0"/>
              <a:t>7.0 = Neutral (</a:t>
            </a:r>
            <a:r>
              <a:rPr lang="en-US" smtClean="0"/>
              <a:t>pure </a:t>
            </a:r>
            <a:r>
              <a:rPr lang="en-US" smtClean="0"/>
              <a:t>water/distilled)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pH scale is logarithmic</a:t>
            </a:r>
          </a:p>
          <a:p>
            <a:pPr lvl="1"/>
            <a:r>
              <a:rPr lang="en-US" dirty="0" smtClean="0"/>
              <a:t>6.0 is 10X more acidic than 7.0</a:t>
            </a:r>
          </a:p>
          <a:p>
            <a:pPr lvl="1"/>
            <a:r>
              <a:rPr lang="en-US" dirty="0" smtClean="0"/>
              <a:t>5.0 is 100X more acidic than 7.0</a:t>
            </a:r>
          </a:p>
          <a:p>
            <a:pPr lvl="1"/>
            <a:r>
              <a:rPr lang="en-US" dirty="0" smtClean="0"/>
              <a:t>4.0 is 1000X more acidic than 7.0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pic>
        <p:nvPicPr>
          <p:cNvPr id="4" name="Picture 3" descr="le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981200"/>
            <a:ext cx="2114550" cy="1952625"/>
          </a:xfrm>
          <a:prstGeom prst="rect">
            <a:avLst/>
          </a:prstGeom>
        </p:spPr>
      </p:pic>
      <p:pic>
        <p:nvPicPr>
          <p:cNvPr id="5" name="Picture 4" descr="drain-cleaner.jpg"/>
          <p:cNvPicPr>
            <a:picLocks noChangeAspect="1"/>
          </p:cNvPicPr>
          <p:nvPr/>
        </p:nvPicPr>
        <p:blipFill>
          <a:blip r:embed="rId3" cstate="print"/>
          <a:srcRect l="45161" r="9677"/>
          <a:stretch>
            <a:fillRect/>
          </a:stretch>
        </p:blipFill>
        <p:spPr>
          <a:xfrm>
            <a:off x="6934200" y="4137802"/>
            <a:ext cx="1828800" cy="272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cerolTrig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933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82880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Fatty acid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9624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Fatty Acid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9436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Fatty 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Lipid Functions: </a:t>
            </a:r>
          </a:p>
          <a:p>
            <a:pPr lvl="1"/>
            <a:r>
              <a:rPr lang="en-US" dirty="0" smtClean="0"/>
              <a:t>Long-term energy storage and insulation</a:t>
            </a:r>
          </a:p>
          <a:p>
            <a:pPr lvl="2"/>
            <a:r>
              <a:rPr lang="en-US" dirty="0" smtClean="0"/>
              <a:t>9 kilocalories per gram</a:t>
            </a:r>
          </a:p>
          <a:p>
            <a:pPr lvl="1"/>
            <a:r>
              <a:rPr lang="en-US" dirty="0" smtClean="0"/>
              <a:t>Major component of the plasma membrane</a:t>
            </a:r>
          </a:p>
          <a:p>
            <a:pPr lvl="2"/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2 Types of Fats:</a:t>
            </a:r>
          </a:p>
          <a:p>
            <a:pPr lvl="1"/>
            <a:r>
              <a:rPr lang="en-US" dirty="0" smtClean="0"/>
              <a:t>Saturated Fats: BAD (dairy, meat, lard, butter)</a:t>
            </a:r>
          </a:p>
          <a:p>
            <a:pPr lvl="1"/>
            <a:r>
              <a:rPr lang="en-US" dirty="0" smtClean="0"/>
              <a:t>Unsaturated Fats: GOOD (nuts, avocadoes, oils)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Brown paper bag test: </a:t>
            </a:r>
          </a:p>
          <a:p>
            <a:pPr lvl="1"/>
            <a:r>
              <a:rPr lang="en-US" dirty="0" smtClean="0"/>
              <a:t>Greasy spot = lipids</a:t>
            </a:r>
          </a:p>
          <a:p>
            <a:pPr lvl="2"/>
            <a:r>
              <a:rPr lang="en-US" dirty="0" smtClean="0"/>
              <a:t>Wendy’s bag with fries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4" name="Picture 3" descr="imagesCAEGMHGJ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3810000"/>
            <a:ext cx="3429000" cy="330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s-high-in-saturated-f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70832" cy="6858000"/>
          </a:xfrm>
          <a:prstGeom prst="rect">
            <a:avLst/>
          </a:prstGeom>
        </p:spPr>
      </p:pic>
      <p:pic>
        <p:nvPicPr>
          <p:cNvPr id="5" name="Picture 4" descr="9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4419600"/>
          </a:xfrm>
          <a:prstGeom prst="rect">
            <a:avLst/>
          </a:prstGeom>
        </p:spPr>
      </p:pic>
      <p:pic>
        <p:nvPicPr>
          <p:cNvPr id="6" name="Picture 5" descr="combat-fat-01-foss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053318"/>
            <a:ext cx="4800600" cy="2804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NUCLEIC ACIDS are the molecules that make DNA and RNA!</a:t>
            </a:r>
          </a:p>
          <a:p>
            <a:endParaRPr lang="en-US" dirty="0" smtClean="0"/>
          </a:p>
          <a:p>
            <a:r>
              <a:rPr lang="en-US" dirty="0" smtClean="0"/>
              <a:t>Nucleic acids are made of NUCLEOTIDES (monomer)</a:t>
            </a:r>
          </a:p>
          <a:p>
            <a:endParaRPr lang="en-US" dirty="0" smtClean="0"/>
          </a:p>
          <a:p>
            <a:r>
              <a:rPr lang="en-US" dirty="0" smtClean="0"/>
              <a:t>Nucleotide Structure:</a:t>
            </a:r>
          </a:p>
          <a:p>
            <a:pPr lvl="1"/>
            <a:r>
              <a:rPr lang="en-US" dirty="0" smtClean="0"/>
              <a:t>Simple Sugar</a:t>
            </a:r>
          </a:p>
          <a:p>
            <a:pPr lvl="1"/>
            <a:r>
              <a:rPr lang="en-US" dirty="0" smtClean="0"/>
              <a:t>Phosphate Group</a:t>
            </a:r>
          </a:p>
          <a:p>
            <a:pPr lvl="1"/>
            <a:r>
              <a:rPr lang="en-US" dirty="0" smtClean="0"/>
              <a:t>Nitrogen Base (A, C, T, G, U)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cleot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function of nucleic acids is to store genetic information in the form of a code</a:t>
            </a:r>
          </a:p>
          <a:p>
            <a:pPr lvl="1"/>
            <a:r>
              <a:rPr lang="en-US" dirty="0" smtClean="0"/>
              <a:t>Found in the nucleus of the cell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Nucleic acids are found in all foods because all organisms contain DNA</a:t>
            </a:r>
            <a:endParaRPr lang="en-US" dirty="0"/>
          </a:p>
        </p:txBody>
      </p:sp>
      <p:pic>
        <p:nvPicPr>
          <p:cNvPr id="4" name="Picture 3" descr="dna-strand-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3182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Proteins provide structural support and carry out chemical reactions in the body!</a:t>
            </a:r>
          </a:p>
          <a:p>
            <a:endParaRPr lang="en-US" dirty="0" smtClean="0"/>
          </a:p>
          <a:p>
            <a:r>
              <a:rPr lang="en-US" dirty="0" smtClean="0"/>
              <a:t>Proteins are made of long chains of amino acids (monomers)</a:t>
            </a:r>
          </a:p>
          <a:p>
            <a:pPr lvl="1"/>
            <a:r>
              <a:rPr lang="en-US" dirty="0" smtClean="0"/>
              <a:t>Amino acids are bonded together with PEPTIDE BONDS</a:t>
            </a:r>
          </a:p>
          <a:p>
            <a:pPr lvl="2"/>
            <a:r>
              <a:rPr lang="en-US" dirty="0" smtClean="0"/>
              <a:t>Polypeptide (polymer)</a:t>
            </a:r>
          </a:p>
          <a:p>
            <a:pPr lvl="2"/>
            <a:r>
              <a:rPr lang="en-US" dirty="0" smtClean="0"/>
              <a:t>Polypeptide = protein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4 kilocalories per 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ino acid ch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611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400800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Polypeptide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ENZYMES are a type of protein that speed up chemical reactions in the body</a:t>
            </a:r>
          </a:p>
          <a:p>
            <a:endParaRPr lang="en-US" dirty="0" smtClean="0"/>
          </a:p>
          <a:p>
            <a:r>
              <a:rPr lang="en-US" dirty="0" smtClean="0"/>
              <a:t>Enzymes can either break molecules apart or join molecules together</a:t>
            </a:r>
          </a:p>
          <a:p>
            <a:pPr lvl="1"/>
            <a:r>
              <a:rPr lang="en-US" dirty="0" smtClean="0"/>
              <a:t>E.g. Break food down; assemble chains of DNA</a:t>
            </a:r>
          </a:p>
          <a:p>
            <a:endParaRPr lang="en-US" dirty="0" smtClean="0"/>
          </a:p>
          <a:p>
            <a:r>
              <a:rPr lang="en-US" dirty="0" smtClean="0"/>
              <a:t>Enzymes work by lowering the amount of energy needed to start the reaction (activation energy)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sca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3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molecule that an enzyme interacts with is called a SUBSTRATE</a:t>
            </a:r>
          </a:p>
          <a:p>
            <a:pPr lvl="1"/>
            <a:r>
              <a:rPr lang="en-US" dirty="0" smtClean="0"/>
              <a:t>Enzyme-substrate reaction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Enzymes are very SPECIFIC in how they work</a:t>
            </a:r>
          </a:p>
          <a:p>
            <a:pPr lvl="1"/>
            <a:r>
              <a:rPr lang="en-US" dirty="0" smtClean="0"/>
              <a:t>Each enzyme interacts with ONE specific substrate</a:t>
            </a:r>
          </a:p>
          <a:p>
            <a:pPr lvl="2"/>
            <a:r>
              <a:rPr lang="en-US" dirty="0" smtClean="0"/>
              <a:t>Like a lock and key or a puzzle piece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Enzymes are conserved (not used up) in the reaction</a:t>
            </a:r>
          </a:p>
          <a:p>
            <a:pPr lvl="1"/>
            <a:r>
              <a:rPr lang="en-US" dirty="0" smtClean="0"/>
              <a:t>They can be reused continuously</a:t>
            </a:r>
          </a:p>
          <a:p>
            <a:pPr lvl="2"/>
            <a:r>
              <a:rPr lang="en-US" dirty="0" smtClean="0"/>
              <a:t>Enzyme – doesn’t change</a:t>
            </a:r>
          </a:p>
          <a:p>
            <a:pPr lvl="2"/>
            <a:r>
              <a:rPr lang="en-US" dirty="0" smtClean="0"/>
              <a:t>Substrate – is changed by the enzyme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zy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zyme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enzymes work best at a certain temperature or a specific pH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enzymes are heated too much they will denature (fall apart) and stop working altogether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zyme_temp_graph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5063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ORGANIC MOLECULES that are essential for all life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Nucleic Acids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Monomer: simple building blocks</a:t>
            </a:r>
          </a:p>
          <a:p>
            <a:r>
              <a:rPr lang="en-US" dirty="0" smtClean="0"/>
              <a:t>Polymer: groups of monomers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CARBOHYDRATES are sugars!</a:t>
            </a:r>
          </a:p>
          <a:p>
            <a:endParaRPr lang="en-US" dirty="0" smtClean="0"/>
          </a:p>
          <a:p>
            <a:r>
              <a:rPr lang="en-US" dirty="0" smtClean="0"/>
              <a:t>They are composed of the atoms:</a:t>
            </a:r>
          </a:p>
          <a:p>
            <a:pPr lvl="1"/>
            <a:r>
              <a:rPr lang="en-US" dirty="0" smtClean="0"/>
              <a:t>Carbon (C), Oxygen (O), and Hydrogen (H)</a:t>
            </a:r>
          </a:p>
          <a:p>
            <a:pPr lvl="2"/>
            <a:r>
              <a:rPr lang="en-US" i="1" dirty="0" smtClean="0"/>
              <a:t>CARB</a:t>
            </a:r>
            <a:r>
              <a:rPr lang="en-US" dirty="0" smtClean="0"/>
              <a:t>       +      </a:t>
            </a:r>
            <a:r>
              <a:rPr lang="en-US" i="1" dirty="0" smtClean="0"/>
              <a:t>O</a:t>
            </a:r>
            <a:r>
              <a:rPr lang="en-US" dirty="0" smtClean="0"/>
              <a:t>          +          </a:t>
            </a:r>
            <a:r>
              <a:rPr lang="en-US" i="1" dirty="0" smtClean="0"/>
              <a:t>HYDRATE</a:t>
            </a:r>
          </a:p>
          <a:p>
            <a:endParaRPr lang="en-US" dirty="0" smtClean="0"/>
          </a:p>
          <a:p>
            <a:r>
              <a:rPr lang="en-US" dirty="0" smtClean="0"/>
              <a:t>The building blocks of carbohydrates are MONOSACCHARIDES (monomer)</a:t>
            </a:r>
          </a:p>
          <a:p>
            <a:pPr lvl="1"/>
            <a:r>
              <a:rPr lang="en-US" dirty="0" smtClean="0"/>
              <a:t>Monosaccharide: simplest sugar</a:t>
            </a:r>
          </a:p>
          <a:p>
            <a:pPr lvl="2"/>
            <a:r>
              <a:rPr lang="en-US" dirty="0" smtClean="0"/>
              <a:t>Glucose, Fructose, Galactose, Ribose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ucose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209856" cy="4419600"/>
          </a:xfrm>
          <a:prstGeom prst="rect">
            <a:avLst/>
          </a:prstGeom>
        </p:spPr>
      </p:pic>
      <p:pic>
        <p:nvPicPr>
          <p:cNvPr id="5" name="Picture 4" descr="fructose_heli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49"/>
          <a:stretch>
            <a:fillRect/>
          </a:stretch>
        </p:blipFill>
        <p:spPr>
          <a:xfrm>
            <a:off x="3886200" y="304800"/>
            <a:ext cx="5105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05400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Glucose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0292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Fructose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monosaccharides combine to form DISACCHARIDES 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Glucose + Fructose = SUCROSE (table sugar)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Glucose + Galactose= LACTOSE (milk sugar)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Disaccharides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ucose-fructose-and-sucros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371600" y="3124200"/>
            <a:ext cx="9906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286500" y="3238500"/>
            <a:ext cx="129540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us 11"/>
          <p:cNvSpPr/>
          <p:nvPr/>
        </p:nvSpPr>
        <p:spPr>
          <a:xfrm>
            <a:off x="3962400" y="990600"/>
            <a:ext cx="533400" cy="5334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gar_2xmac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560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spoonful_of_sug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5486400"/>
            <a:ext cx="1600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0608124747!Lactose_etc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us 2"/>
          <p:cNvSpPr/>
          <p:nvPr/>
        </p:nvSpPr>
        <p:spPr>
          <a:xfrm>
            <a:off x="4343400" y="4800600"/>
            <a:ext cx="533400" cy="5334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981199"/>
            <a:ext cx="213360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19600" y="3505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04800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100F0"/>
                </a:solidFill>
              </a:rPr>
              <a:t>Lactose</a:t>
            </a:r>
            <a:endParaRPr lang="en-US" sz="2800" dirty="0">
              <a:solidFill>
                <a:srgbClr val="110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712</TotalTime>
  <Words>658</Words>
  <Application>Microsoft Office PowerPoint</Application>
  <PresentationFormat>On-screen Show (4:3)</PresentationFormat>
  <Paragraphs>146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Chapter 6</vt:lpstr>
      <vt:lpstr>Acids and Bases</vt:lpstr>
      <vt:lpstr>Slide 3</vt:lpstr>
      <vt:lpstr>Organic Molecules</vt:lpstr>
      <vt:lpstr>Carbohydrates</vt:lpstr>
      <vt:lpstr>Slide 6</vt:lpstr>
      <vt:lpstr>Disaccharides</vt:lpstr>
      <vt:lpstr>Slide 8</vt:lpstr>
      <vt:lpstr>Slide 9</vt:lpstr>
      <vt:lpstr>Polysaccharides</vt:lpstr>
      <vt:lpstr>Slide 11</vt:lpstr>
      <vt:lpstr>Slide 12</vt:lpstr>
      <vt:lpstr>Slide 13</vt:lpstr>
      <vt:lpstr>Slide 14</vt:lpstr>
      <vt:lpstr>Slide 15</vt:lpstr>
      <vt:lpstr>Carbohydrates</vt:lpstr>
      <vt:lpstr>Slide 17</vt:lpstr>
      <vt:lpstr>Slide 18</vt:lpstr>
      <vt:lpstr>Lipids</vt:lpstr>
      <vt:lpstr>Slide 20</vt:lpstr>
      <vt:lpstr>Lipids</vt:lpstr>
      <vt:lpstr>Slide 22</vt:lpstr>
      <vt:lpstr>Nucleic Acids</vt:lpstr>
      <vt:lpstr>Slide 24</vt:lpstr>
      <vt:lpstr>Slide 25</vt:lpstr>
      <vt:lpstr>Nucleic Acids</vt:lpstr>
      <vt:lpstr>Proteins</vt:lpstr>
      <vt:lpstr>Slide 28</vt:lpstr>
      <vt:lpstr>Enzymes</vt:lpstr>
      <vt:lpstr>Enzymes</vt:lpstr>
      <vt:lpstr>Slide 31</vt:lpstr>
      <vt:lpstr>Slide 32</vt:lpstr>
      <vt:lpstr>Enzymes</vt:lpstr>
      <vt:lpstr>Slide 34</vt:lpstr>
    </vt:vector>
  </TitlesOfParts>
  <Company>ABSS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Devon Lategan</dc:creator>
  <cp:lastModifiedBy>jperry2</cp:lastModifiedBy>
  <cp:revision>56</cp:revision>
  <dcterms:created xsi:type="dcterms:W3CDTF">2011-02-17T13:31:59Z</dcterms:created>
  <dcterms:modified xsi:type="dcterms:W3CDTF">2013-02-19T16:04:46Z</dcterms:modified>
</cp:coreProperties>
</file>